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Kf7LVBeVyRn0vKXWxQoX4qKMmz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FC56F9-531E-4E82-98F1-674017E5E7D2}">
  <a:tblStyle styleId="{FDFC56F9-531E-4E82-98F1-674017E5E7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a0133f186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a0133f186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7" name="Google Shape;87;g2a0133f186a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
        <p:nvSpPr>
          <p:cNvPr id="88" name="Google Shape;88;g2a0133f186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9eff6c3b5a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9eff6c3b5a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29eff6c3b5a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9eff6c3b5a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9eff6c3b5a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29eff6c3b5a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eff6c3b5a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9eff6c3b5a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9eff6c3b5a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9eff6c3b5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9eff6c3b5a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29eff6c3b5a_0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f8a7b162e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f8a7b162e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9f8a7b162e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eff6c3b5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eff6c3b5a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29eff6c3b5a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9eff6c3b5a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9eff6c3b5a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29eff6c3b5a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9eff6c3b5a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9eff6c3b5a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29eff6c3b5a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2" name="Google Shape;2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0133f186a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0133f186a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2a0133f186a_0_1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6279d6dbe7_2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6279d6dbe7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26279d6dbe7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9eff6c3b5a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9eff6c3b5a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29eff6c3b5a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62789c2e9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62789c2e9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62789c2e9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62789c2e9a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62789c2e9a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262789c2e9a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2789c2e9a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62789c2e9a_1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262789c2e9a_1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62789c2e9a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62789c2e9a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262789c2e9a_1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62789c2e9a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62789c2e9a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262789c2e9a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62789c2e9a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62789c2e9a_1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62789c2e9a_1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5" name="Google Shape;10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62789c2e9a_0_2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262789c2e9a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62789c2e9a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262789c2e9a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2789c2e9a_0_291: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262789c2e9a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262789c2e9a_0_2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eff6c3b5a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eff6c3b5a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9eff6c3b5a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eff6c3b5a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eff6c3b5a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29eff6c3b5a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9eff6c3b5a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9eff6c3b5a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29eff6c3b5a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f8a7b162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f8a7b162e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9f8a7b162e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eff6c3b5a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eff6c3b5a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9eff6c3b5a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9"/>
          <p:cNvSpPr>
            <a:spLocks noGrp="1"/>
          </p:cNvSpPr>
          <p:nvPr>
            <p:ph type="pic" idx="2"/>
          </p:nvPr>
        </p:nvSpPr>
        <p:spPr>
          <a:xfrm>
            <a:off x="5183188" y="987425"/>
            <a:ext cx="6172200" cy="4873625"/>
          </a:xfrm>
          <a:prstGeom prst="rect">
            <a:avLst/>
          </a:prstGeom>
          <a:noFill/>
          <a:ln>
            <a:noFill/>
          </a:ln>
        </p:spPr>
      </p:sp>
      <p:sp>
        <p:nvSpPr>
          <p:cNvPr id="68" name="Google Shape;68;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109/ICACCS54159.2022.9785124" TargetMode="External"/><Relationship Id="rId3" Type="http://schemas.openxmlformats.org/officeDocument/2006/relationships/image" Target="../media/image14.png"/><Relationship Id="rId7" Type="http://schemas.openxmlformats.org/officeDocument/2006/relationships/hyperlink" Target="https://ijisrt.com/assets/upload/files/IJISRT22MAY1644_(1)_(1).pdf"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around25.com/blog/horizontal-pod-autoscaler-in-kubernetes/" TargetMode="External"/><Relationship Id="rId5" Type="http://schemas.openxmlformats.org/officeDocument/2006/relationships/hyperlink" Target="https://norma.ncirl.ie/5943/" TargetMode="External"/><Relationship Id="rId4" Type="http://schemas.openxmlformats.org/officeDocument/2006/relationships/hyperlink" Target="https://norma.ncirl.ie/5089/"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2a0133f186a_0_0"/>
          <p:cNvSpPr/>
          <p:nvPr/>
        </p:nvSpPr>
        <p:spPr>
          <a:xfrm>
            <a:off x="2133600" y="772950"/>
            <a:ext cx="7924800" cy="2174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sz="3000" dirty="0">
                <a:solidFill>
                  <a:schemeClr val="dk1"/>
                </a:solidFill>
                <a:latin typeface="Times New Roman"/>
                <a:ea typeface="Times New Roman"/>
                <a:cs typeface="Times New Roman"/>
                <a:sym typeface="Times New Roman"/>
              </a:rPr>
              <a:t>UE20CS390B – Capstone Project Phase – 2</a:t>
            </a:r>
            <a:endParaRPr sz="30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20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US" sz="3000" dirty="0">
                <a:solidFill>
                  <a:schemeClr val="accent2"/>
                </a:solidFill>
                <a:latin typeface="Times New Roman"/>
                <a:ea typeface="Times New Roman"/>
                <a:cs typeface="Times New Roman"/>
                <a:sym typeface="Times New Roman"/>
              </a:rPr>
              <a:t>SEMESTER - VII</a:t>
            </a:r>
            <a:endParaRPr sz="3000" dirty="0">
              <a:solidFill>
                <a:schemeClr val="accent2"/>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2000" dirty="0">
              <a:solidFill>
                <a:schemeClr val="accent2"/>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US" sz="3000" dirty="0">
                <a:solidFill>
                  <a:schemeClr val="accent2"/>
                </a:solidFill>
                <a:latin typeface="Times New Roman"/>
                <a:ea typeface="Times New Roman"/>
                <a:cs typeface="Times New Roman"/>
                <a:sym typeface="Times New Roman"/>
              </a:rPr>
              <a:t>END SEMESTER ASSESSMENT</a:t>
            </a:r>
            <a:endParaRPr sz="3000" dirty="0">
              <a:solidFill>
                <a:schemeClr val="accent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endParaRPr sz="3000" dirty="0">
              <a:solidFill>
                <a:schemeClr val="dk1"/>
              </a:solidFill>
              <a:latin typeface="Times New Roman"/>
              <a:ea typeface="Times New Roman"/>
              <a:cs typeface="Times New Roman"/>
              <a:sym typeface="Times New Roman"/>
            </a:endParaRPr>
          </a:p>
        </p:txBody>
      </p:sp>
      <p:sp>
        <p:nvSpPr>
          <p:cNvPr id="91" name="Google Shape;91;g2a0133f186a_0_0"/>
          <p:cNvSpPr txBox="1"/>
          <p:nvPr/>
        </p:nvSpPr>
        <p:spPr>
          <a:xfrm>
            <a:off x="1066800" y="3165300"/>
            <a:ext cx="10058400" cy="330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Title    :  </a:t>
            </a:r>
            <a:r>
              <a:rPr lang="en-US" sz="2500" b="1" i="0" u="none" strike="noStrike" cap="none" dirty="0">
                <a:solidFill>
                  <a:schemeClr val="dk1"/>
                </a:solidFill>
                <a:latin typeface="Times New Roman"/>
                <a:ea typeface="Times New Roman"/>
                <a:cs typeface="Times New Roman"/>
                <a:sym typeface="Times New Roman"/>
              </a:rPr>
              <a:t>Deploying </a:t>
            </a:r>
            <a:r>
              <a:rPr lang="en-US" sz="2500" b="1" dirty="0">
                <a:solidFill>
                  <a:schemeClr val="dk1"/>
                </a:solidFill>
                <a:latin typeface="Times New Roman"/>
                <a:ea typeface="Times New Roman"/>
                <a:cs typeface="Times New Roman"/>
                <a:sym typeface="Times New Roman"/>
              </a:rPr>
              <a:t>M</a:t>
            </a:r>
            <a:r>
              <a:rPr lang="en-US" sz="2500" b="1" i="0" u="none" strike="noStrike" cap="none" dirty="0">
                <a:solidFill>
                  <a:schemeClr val="dk1"/>
                </a:solidFill>
                <a:latin typeface="Times New Roman"/>
                <a:ea typeface="Times New Roman"/>
                <a:cs typeface="Times New Roman"/>
                <a:sym typeface="Times New Roman"/>
              </a:rPr>
              <a:t>icroservices on Kubernetes Clusters and 		    Improving Scalability Using a Custom Scheduler</a:t>
            </a:r>
            <a:endParaRPr lang="en-US" sz="2500" b="1"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ID      </a:t>
            </a:r>
            <a:r>
              <a:rPr lang="en-US" sz="2500" dirty="0">
                <a:solidFill>
                  <a:schemeClr val="dk1"/>
                </a:solidFill>
                <a:latin typeface="Times New Roman"/>
                <a:ea typeface="Times New Roman"/>
                <a:cs typeface="Times New Roman"/>
                <a:sym typeface="Times New Roman"/>
              </a:rPr>
              <a:t> </a:t>
            </a:r>
            <a:r>
              <a:rPr lang="en-US" sz="2500" b="0" i="0" u="none" strike="noStrike" cap="none" dirty="0">
                <a:solidFill>
                  <a:schemeClr val="dk1"/>
                </a:solidFill>
                <a:latin typeface="Times New Roman"/>
                <a:ea typeface="Times New Roman"/>
                <a:cs typeface="Times New Roman"/>
                <a:sym typeface="Times New Roman"/>
              </a:rPr>
              <a:t>:  PW_23_VP_0</a:t>
            </a:r>
            <a:r>
              <a:rPr lang="en-US" sz="2500" dirty="0">
                <a:solidFill>
                  <a:schemeClr val="dk1"/>
                </a:solidFill>
                <a:latin typeface="Times New Roman"/>
                <a:ea typeface="Times New Roman"/>
                <a:cs typeface="Times New Roman"/>
                <a:sym typeface="Times New Roman"/>
              </a:rPr>
              <a:t>1</a:t>
            </a:r>
            <a:endParaRPr lang="en-US"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Guide :  Prof Venkatesh Prasad, Mr. Vijay R(EOX Vantage)                 </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Project Team  :  Veena </a:t>
            </a:r>
            <a:r>
              <a:rPr lang="en-US" sz="2500" b="0" i="0" u="none" strike="noStrike" cap="none" dirty="0" err="1">
                <a:solidFill>
                  <a:schemeClr val="dk1"/>
                </a:solidFill>
                <a:latin typeface="Times New Roman"/>
                <a:ea typeface="Times New Roman"/>
                <a:cs typeface="Times New Roman"/>
                <a:sym typeface="Times New Roman"/>
              </a:rPr>
              <a:t>Garag</a:t>
            </a:r>
            <a:r>
              <a:rPr lang="en-US" sz="2500" b="0" i="0" u="none" strike="noStrike" cap="none" dirty="0">
                <a:solidFill>
                  <a:schemeClr val="dk1"/>
                </a:solidFill>
                <a:latin typeface="Times New Roman"/>
                <a:ea typeface="Times New Roman"/>
                <a:cs typeface="Times New Roman"/>
                <a:sym typeface="Times New Roman"/>
              </a:rPr>
              <a:t>		PES1UG20CS492</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                          Adarsh Kumar		PES2UG20CS016</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                          Suchit S </a:t>
            </a:r>
            <a:r>
              <a:rPr lang="en-US" sz="2500" b="0" i="0" u="none" strike="noStrike" cap="none" dirty="0" err="1">
                <a:solidFill>
                  <a:schemeClr val="dk1"/>
                </a:solidFill>
                <a:latin typeface="Times New Roman"/>
                <a:ea typeface="Times New Roman"/>
                <a:cs typeface="Times New Roman"/>
                <a:sym typeface="Times New Roman"/>
              </a:rPr>
              <a:t>Kallapur</a:t>
            </a:r>
            <a:r>
              <a:rPr lang="en-US" sz="2500" b="0" i="0" u="none" strike="noStrike" cap="none" dirty="0">
                <a:solidFill>
                  <a:schemeClr val="dk1"/>
                </a:solidFill>
                <a:latin typeface="Times New Roman"/>
                <a:ea typeface="Times New Roman"/>
                <a:cs typeface="Times New Roman"/>
                <a:sym typeface="Times New Roman"/>
              </a:rPr>
              <a:t>		PES1UG20CS438</a:t>
            </a:r>
            <a:endParaRPr sz="25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US" sz="2500" b="0" i="0" u="none" strike="noStrike" cap="none" dirty="0">
                <a:solidFill>
                  <a:schemeClr val="dk1"/>
                </a:solidFill>
                <a:latin typeface="Times New Roman"/>
                <a:ea typeface="Times New Roman"/>
                <a:cs typeface="Times New Roman"/>
                <a:sym typeface="Times New Roman"/>
              </a:rPr>
              <a:t>                          </a:t>
            </a:r>
            <a:r>
              <a:rPr lang="en-US" sz="2500" b="0" i="0" u="none" strike="noStrike" cap="none" dirty="0" err="1">
                <a:solidFill>
                  <a:schemeClr val="dk1"/>
                </a:solidFill>
                <a:latin typeface="Times New Roman"/>
                <a:ea typeface="Times New Roman"/>
                <a:cs typeface="Times New Roman"/>
                <a:sym typeface="Times New Roman"/>
              </a:rPr>
              <a:t>Yuvaraj</a:t>
            </a:r>
            <a:r>
              <a:rPr lang="en-US" sz="2500" b="0" i="0" u="none" strike="noStrike" cap="none" dirty="0">
                <a:solidFill>
                  <a:schemeClr val="dk1"/>
                </a:solidFill>
                <a:latin typeface="Times New Roman"/>
                <a:ea typeface="Times New Roman"/>
                <a:cs typeface="Times New Roman"/>
                <a:sym typeface="Times New Roman"/>
              </a:rPr>
              <a:t> D C	      	</a:t>
            </a:r>
            <a:r>
              <a:rPr lang="en-US" sz="2500" dirty="0">
                <a:solidFill>
                  <a:schemeClr val="dk1"/>
                </a:solidFill>
                <a:latin typeface="Times New Roman"/>
                <a:ea typeface="Times New Roman"/>
                <a:cs typeface="Times New Roman"/>
                <a:sym typeface="Times New Roman"/>
              </a:rPr>
              <a:t>P</a:t>
            </a:r>
            <a:r>
              <a:rPr lang="en-US" sz="2500" b="0" i="0" u="none" strike="noStrike" cap="none" dirty="0">
                <a:solidFill>
                  <a:schemeClr val="dk1"/>
                </a:solidFill>
                <a:latin typeface="Times New Roman"/>
                <a:ea typeface="Times New Roman"/>
                <a:cs typeface="Times New Roman"/>
                <a:sym typeface="Times New Roman"/>
              </a:rPr>
              <a:t>ES1UG20CS521</a:t>
            </a:r>
            <a:endParaRPr sz="2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Times New Roman"/>
              <a:ea typeface="Times New Roman"/>
              <a:cs typeface="Times New Roman"/>
              <a:sym typeface="Times New Roman"/>
            </a:endParaRPr>
          </a:p>
        </p:txBody>
      </p:sp>
      <p:pic>
        <p:nvPicPr>
          <p:cNvPr id="92" name="Google Shape;92;g2a0133f186a_0_0"/>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9eff6c3b5a_0_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185" name="Google Shape;185;g29eff6c3b5a_0_51"/>
          <p:cNvPicPr preferRelativeResize="0"/>
          <p:nvPr/>
        </p:nvPicPr>
        <p:blipFill>
          <a:blip r:embed="rId3">
            <a:alphaModFix/>
          </a:blip>
          <a:stretch>
            <a:fillRect/>
          </a:stretch>
        </p:blipFill>
        <p:spPr>
          <a:xfrm>
            <a:off x="1221275" y="1301500"/>
            <a:ext cx="9429699" cy="4404351"/>
          </a:xfrm>
          <a:prstGeom prst="rect">
            <a:avLst/>
          </a:prstGeom>
          <a:noFill/>
          <a:ln>
            <a:noFill/>
          </a:ln>
        </p:spPr>
      </p:pic>
      <p:sp>
        <p:nvSpPr>
          <p:cNvPr id="186" name="Google Shape;186;g29eff6c3b5a_0_51"/>
          <p:cNvSpPr txBox="1"/>
          <p:nvPr/>
        </p:nvSpPr>
        <p:spPr>
          <a:xfrm>
            <a:off x="3623100" y="603725"/>
            <a:ext cx="4945800" cy="7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Calibri"/>
                <a:ea typeface="Calibri"/>
                <a:cs typeface="Calibri"/>
                <a:sym typeface="Calibri"/>
              </a:rPr>
              <a:t>Final deployment architecture</a:t>
            </a:r>
            <a:endParaRPr sz="3000">
              <a:solidFill>
                <a:schemeClr val="dk1"/>
              </a:solidFill>
              <a:latin typeface="Calibri"/>
              <a:ea typeface="Calibri"/>
              <a:cs typeface="Calibri"/>
              <a:sym typeface="Calibri"/>
            </a:endParaRPr>
          </a:p>
        </p:txBody>
      </p:sp>
      <p:sp>
        <p:nvSpPr>
          <p:cNvPr id="187" name="Google Shape;187;g29eff6c3b5a_0_51"/>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88" name="Google Shape;188;g29eff6c3b5a_0_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89" name="Google Shape;189;g29eff6c3b5a_0_51"/>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9eff6c3b5a_0_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196" name="Google Shape;196;g29eff6c3b5a_0_64"/>
          <p:cNvSpPr txBox="1"/>
          <p:nvPr/>
        </p:nvSpPr>
        <p:spPr>
          <a:xfrm>
            <a:off x="1298450" y="1305250"/>
            <a:ext cx="9083700" cy="42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197" name="Google Shape;197;g29eff6c3b5a_0_64"/>
          <p:cNvPicPr preferRelativeResize="0"/>
          <p:nvPr/>
        </p:nvPicPr>
        <p:blipFill>
          <a:blip r:embed="rId3">
            <a:alphaModFix/>
          </a:blip>
          <a:stretch>
            <a:fillRect/>
          </a:stretch>
        </p:blipFill>
        <p:spPr>
          <a:xfrm>
            <a:off x="1809750" y="1362075"/>
            <a:ext cx="8572500" cy="4133850"/>
          </a:xfrm>
          <a:prstGeom prst="rect">
            <a:avLst/>
          </a:prstGeom>
          <a:noFill/>
          <a:ln>
            <a:noFill/>
          </a:ln>
        </p:spPr>
      </p:pic>
      <p:sp>
        <p:nvSpPr>
          <p:cNvPr id="198" name="Google Shape;198;g29eff6c3b5a_0_64"/>
          <p:cNvSpPr txBox="1"/>
          <p:nvPr/>
        </p:nvSpPr>
        <p:spPr>
          <a:xfrm>
            <a:off x="843750" y="407175"/>
            <a:ext cx="102870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99" name="Google Shape;199;g29eff6c3b5a_0_64"/>
          <p:cNvSpPr txBox="1"/>
          <p:nvPr/>
        </p:nvSpPr>
        <p:spPr>
          <a:xfrm>
            <a:off x="2172600" y="513850"/>
            <a:ext cx="784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dk1"/>
                </a:solidFill>
                <a:latin typeface="Calibri"/>
                <a:ea typeface="Calibri"/>
                <a:cs typeface="Calibri"/>
                <a:sym typeface="Calibri"/>
              </a:rPr>
              <a:t>Deploying sample application on EOX-server instance</a:t>
            </a:r>
            <a:endParaRPr sz="2500" dirty="0">
              <a:solidFill>
                <a:schemeClr val="dk1"/>
              </a:solidFill>
              <a:latin typeface="Calibri"/>
              <a:ea typeface="Calibri"/>
              <a:cs typeface="Calibri"/>
              <a:sym typeface="Calibri"/>
            </a:endParaRPr>
          </a:p>
        </p:txBody>
      </p:sp>
      <p:sp>
        <p:nvSpPr>
          <p:cNvPr id="200" name="Google Shape;200;g29eff6c3b5a_0_64"/>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201" name="Google Shape;201;g29eff6c3b5a_0_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02" name="Google Shape;202;g29eff6c3b5a_0_64"/>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9eff6c3b5a_0_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09" name="Google Shape;209;g29eff6c3b5a_0_71"/>
          <p:cNvPicPr preferRelativeResize="0"/>
          <p:nvPr/>
        </p:nvPicPr>
        <p:blipFill>
          <a:blip r:embed="rId3">
            <a:alphaModFix/>
          </a:blip>
          <a:stretch>
            <a:fillRect/>
          </a:stretch>
        </p:blipFill>
        <p:spPr>
          <a:xfrm>
            <a:off x="1952625" y="1042988"/>
            <a:ext cx="8286750" cy="4772025"/>
          </a:xfrm>
          <a:prstGeom prst="rect">
            <a:avLst/>
          </a:prstGeom>
          <a:noFill/>
          <a:ln>
            <a:noFill/>
          </a:ln>
        </p:spPr>
      </p:pic>
      <p:sp>
        <p:nvSpPr>
          <p:cNvPr id="210" name="Google Shape;210;g29eff6c3b5a_0_71"/>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211" name="Google Shape;211;g29eff6c3b5a_0_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12" name="Google Shape;212;g29eff6c3b5a_0_71"/>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9eff6c3b5a_0_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219" name="Google Shape;219;g29eff6c3b5a_0_77"/>
          <p:cNvPicPr preferRelativeResize="0"/>
          <p:nvPr/>
        </p:nvPicPr>
        <p:blipFill>
          <a:blip r:embed="rId3">
            <a:alphaModFix/>
          </a:blip>
          <a:stretch>
            <a:fillRect/>
          </a:stretch>
        </p:blipFill>
        <p:spPr>
          <a:xfrm>
            <a:off x="2091487" y="2027100"/>
            <a:ext cx="8009026" cy="4305701"/>
          </a:xfrm>
          <a:prstGeom prst="rect">
            <a:avLst/>
          </a:prstGeom>
          <a:noFill/>
          <a:ln>
            <a:noFill/>
          </a:ln>
        </p:spPr>
      </p:pic>
      <p:sp>
        <p:nvSpPr>
          <p:cNvPr id="220" name="Google Shape;220;g29eff6c3b5a_0_77"/>
          <p:cNvSpPr txBox="1"/>
          <p:nvPr/>
        </p:nvSpPr>
        <p:spPr>
          <a:xfrm>
            <a:off x="2688600" y="1305300"/>
            <a:ext cx="7586100" cy="64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Implementation of custom controller: logical workflow</a:t>
            </a:r>
            <a:endParaRPr sz="2500">
              <a:solidFill>
                <a:schemeClr val="dk1"/>
              </a:solidFill>
              <a:latin typeface="Calibri"/>
              <a:ea typeface="Calibri"/>
              <a:cs typeface="Calibri"/>
              <a:sym typeface="Calibri"/>
            </a:endParaRPr>
          </a:p>
        </p:txBody>
      </p:sp>
      <p:sp>
        <p:nvSpPr>
          <p:cNvPr id="221" name="Google Shape;221;g29eff6c3b5a_0_77"/>
          <p:cNvSpPr txBox="1"/>
          <p:nvPr/>
        </p:nvSpPr>
        <p:spPr>
          <a:xfrm>
            <a:off x="698550" y="719000"/>
            <a:ext cx="3267000" cy="60030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Design Description</a:t>
            </a:r>
            <a:endParaRPr sz="3000" b="1">
              <a:solidFill>
                <a:schemeClr val="dk1"/>
              </a:solidFill>
              <a:latin typeface="Calibri"/>
              <a:ea typeface="Calibri"/>
              <a:cs typeface="Calibri"/>
              <a:sym typeface="Calibri"/>
            </a:endParaRPr>
          </a:p>
        </p:txBody>
      </p:sp>
      <p:sp>
        <p:nvSpPr>
          <p:cNvPr id="222" name="Google Shape;222;g29eff6c3b5a_0_77"/>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223" name="Google Shape;223;g29eff6c3b5a_0_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24" name="Google Shape;224;g29eff6c3b5a_0_77"/>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9f8a7b162e_1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231" name="Google Shape;231;g29f8a7b162e_1_14"/>
          <p:cNvPicPr preferRelativeResize="0"/>
          <p:nvPr/>
        </p:nvPicPr>
        <p:blipFill>
          <a:blip r:embed="rId3">
            <a:alphaModFix/>
          </a:blip>
          <a:stretch>
            <a:fillRect/>
          </a:stretch>
        </p:blipFill>
        <p:spPr>
          <a:xfrm>
            <a:off x="866137" y="1175725"/>
            <a:ext cx="10459726" cy="5180625"/>
          </a:xfrm>
          <a:prstGeom prst="rect">
            <a:avLst/>
          </a:prstGeom>
          <a:noFill/>
          <a:ln>
            <a:noFill/>
          </a:ln>
        </p:spPr>
      </p:pic>
      <p:sp>
        <p:nvSpPr>
          <p:cNvPr id="232" name="Google Shape;232;g29f8a7b162e_1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233" name="Google Shape;233;g29f8a7b162e_1_14"/>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pic>
        <p:nvPicPr>
          <p:cNvPr id="234" name="Google Shape;234;g29f8a7b162e_1_14"/>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35" name="Google Shape;235;g29f8a7b162e_1_14"/>
          <p:cNvSpPr txBox="1"/>
          <p:nvPr/>
        </p:nvSpPr>
        <p:spPr>
          <a:xfrm>
            <a:off x="858475" y="630525"/>
            <a:ext cx="6357600" cy="36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Code Snippets</a:t>
            </a:r>
            <a:endParaRPr sz="3000" b="1">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9eff6c3b5a_0_8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242" name="Google Shape;242;g29eff6c3b5a_0_84"/>
          <p:cNvPicPr preferRelativeResize="0"/>
          <p:nvPr/>
        </p:nvPicPr>
        <p:blipFill>
          <a:blip r:embed="rId3">
            <a:alphaModFix/>
          </a:blip>
          <a:stretch>
            <a:fillRect/>
          </a:stretch>
        </p:blipFill>
        <p:spPr>
          <a:xfrm>
            <a:off x="378641" y="1981200"/>
            <a:ext cx="11434718" cy="2948875"/>
          </a:xfrm>
          <a:prstGeom prst="rect">
            <a:avLst/>
          </a:prstGeom>
          <a:noFill/>
          <a:ln>
            <a:noFill/>
          </a:ln>
        </p:spPr>
      </p:pic>
      <p:sp>
        <p:nvSpPr>
          <p:cNvPr id="243" name="Google Shape;243;g29eff6c3b5a_0_8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44" name="Google Shape;244;g29eff6c3b5a_0_84"/>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45" name="Google Shape;245;g29eff6c3b5a_0_84"/>
          <p:cNvSpPr txBox="1"/>
          <p:nvPr/>
        </p:nvSpPr>
        <p:spPr>
          <a:xfrm>
            <a:off x="0" y="0"/>
            <a:ext cx="3654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246" name="Google Shape;246;g29eff6c3b5a_0_84"/>
          <p:cNvSpPr txBox="1"/>
          <p:nvPr/>
        </p:nvSpPr>
        <p:spPr>
          <a:xfrm>
            <a:off x="353575" y="783325"/>
            <a:ext cx="6964800" cy="77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Scaling Algorithm </a:t>
            </a:r>
            <a:endParaRPr sz="3000" b="1">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29eff6c3b5a_0_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253" name="Google Shape;253;g29eff6c3b5a_0_90"/>
          <p:cNvPicPr preferRelativeResize="0"/>
          <p:nvPr/>
        </p:nvPicPr>
        <p:blipFill>
          <a:blip r:embed="rId3">
            <a:alphaModFix/>
          </a:blip>
          <a:stretch>
            <a:fillRect/>
          </a:stretch>
        </p:blipFill>
        <p:spPr>
          <a:xfrm>
            <a:off x="340360" y="2062480"/>
            <a:ext cx="11511281" cy="2878773"/>
          </a:xfrm>
          <a:prstGeom prst="rect">
            <a:avLst/>
          </a:prstGeom>
          <a:noFill/>
          <a:ln>
            <a:noFill/>
          </a:ln>
        </p:spPr>
      </p:pic>
      <p:sp>
        <p:nvSpPr>
          <p:cNvPr id="254" name="Google Shape;254;g29eff6c3b5a_0_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55" name="Google Shape;255;g29eff6c3b5a_0_90"/>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56" name="Google Shape;256;g29eff6c3b5a_0_90"/>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257" name="Google Shape;257;g29eff6c3b5a_0_90"/>
          <p:cNvSpPr txBox="1"/>
          <p:nvPr/>
        </p:nvSpPr>
        <p:spPr>
          <a:xfrm>
            <a:off x="266100" y="761975"/>
            <a:ext cx="37725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US" sz="3000" b="1">
                <a:solidFill>
                  <a:schemeClr val="dk1"/>
                </a:solidFill>
                <a:latin typeface="Calibri"/>
                <a:ea typeface="Calibri"/>
                <a:cs typeface="Calibri"/>
                <a:sym typeface="Calibri"/>
              </a:rPr>
              <a:t>Code Implementation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9eff6c3b5a_0_9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264" name="Google Shape;264;g29eff6c3b5a_0_96"/>
          <p:cNvPicPr preferRelativeResize="0"/>
          <p:nvPr/>
        </p:nvPicPr>
        <p:blipFill>
          <a:blip r:embed="rId3">
            <a:alphaModFix/>
          </a:blip>
          <a:stretch>
            <a:fillRect/>
          </a:stretch>
        </p:blipFill>
        <p:spPr>
          <a:xfrm>
            <a:off x="438406" y="1747520"/>
            <a:ext cx="11315188" cy="3889480"/>
          </a:xfrm>
          <a:prstGeom prst="rect">
            <a:avLst/>
          </a:prstGeom>
          <a:noFill/>
          <a:ln>
            <a:noFill/>
          </a:ln>
        </p:spPr>
      </p:pic>
      <p:sp>
        <p:nvSpPr>
          <p:cNvPr id="265" name="Google Shape;265;g29eff6c3b5a_0_9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66" name="Google Shape;266;g29eff6c3b5a_0_96"/>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267" name="Google Shape;267;g29eff6c3b5a_0_96"/>
          <p:cNvSpPr txBox="1"/>
          <p:nvPr/>
        </p:nvSpPr>
        <p:spPr>
          <a:xfrm>
            <a:off x="0" y="0"/>
            <a:ext cx="3772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268" name="Google Shape;268;g29eff6c3b5a_0_96"/>
          <p:cNvSpPr txBox="1"/>
          <p:nvPr/>
        </p:nvSpPr>
        <p:spPr>
          <a:xfrm>
            <a:off x="266100" y="761975"/>
            <a:ext cx="37725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US" sz="3000" b="1">
                <a:solidFill>
                  <a:schemeClr val="dk1"/>
                </a:solidFill>
                <a:latin typeface="Calibri"/>
                <a:ea typeface="Calibri"/>
                <a:cs typeface="Calibri"/>
                <a:sym typeface="Calibri"/>
              </a:rPr>
              <a:t>Code Implementation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1"/>
          <p:cNvSpPr txBox="1"/>
          <p:nvPr/>
        </p:nvSpPr>
        <p:spPr>
          <a:xfrm>
            <a:off x="1295400" y="1501850"/>
            <a:ext cx="9601200" cy="2939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200" dirty="0">
                <a:solidFill>
                  <a:schemeClr val="dk1"/>
                </a:solidFill>
                <a:latin typeface="Calibri"/>
                <a:ea typeface="Calibri"/>
                <a:cs typeface="Calibri"/>
                <a:sym typeface="Calibri"/>
              </a:rPr>
              <a:t>Testing and Validation: Conducted testing to validate the auto-scaling functionality and performance. Employed unit tests, and load tests to ensure the auto-scaler can effectively scale the application under various load conditions.</a:t>
            </a:r>
            <a:endParaRPr sz="22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200" dirty="0">
                <a:solidFill>
                  <a:schemeClr val="dk1"/>
                </a:solidFill>
                <a:latin typeface="Calibri"/>
                <a:ea typeface="Calibri"/>
                <a:cs typeface="Calibri"/>
                <a:sym typeface="Calibri"/>
              </a:rPr>
              <a:t>Deployment and Monitoring: Deploy the auto-scaler to the local environment and monitor its performance closely. Continuously evaluate the auto-scaler's effectiveness in handling workload fluctuations and maintaining application performance.</a:t>
            </a:r>
            <a:endParaRPr sz="2200" dirty="0">
              <a:solidFill>
                <a:schemeClr val="dk1"/>
              </a:solidFill>
              <a:latin typeface="Calibri"/>
              <a:ea typeface="Calibri"/>
              <a:cs typeface="Calibri"/>
              <a:sym typeface="Calibri"/>
            </a:endParaRPr>
          </a:p>
        </p:txBody>
      </p:sp>
      <p:sp>
        <p:nvSpPr>
          <p:cNvPr id="275" name="Google Shape;275;p11"/>
          <p:cNvSpPr txBox="1">
            <a:spLocks noGrp="1"/>
          </p:cNvSpPr>
          <p:nvPr>
            <p:ph type="title"/>
          </p:nvPr>
        </p:nvSpPr>
        <p:spPr>
          <a:xfrm>
            <a:off x="838200" y="428226"/>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Test Plan and Strategy</a:t>
            </a:r>
            <a:endParaRPr/>
          </a:p>
        </p:txBody>
      </p:sp>
      <p:sp>
        <p:nvSpPr>
          <p:cNvPr id="276" name="Google Shape;276;p11"/>
          <p:cNvSpPr txBox="1"/>
          <p:nvPr/>
        </p:nvSpPr>
        <p:spPr>
          <a:xfrm>
            <a:off x="76201" y="6311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277" name="Google Shape;277;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278" name="Google Shape;278;p11"/>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2a0133f186a_0_125"/>
          <p:cNvSpPr txBox="1">
            <a:spLocks noGrp="1"/>
          </p:cNvSpPr>
          <p:nvPr>
            <p:ph type="body" idx="1"/>
          </p:nvPr>
        </p:nvSpPr>
        <p:spPr>
          <a:xfrm>
            <a:off x="838200" y="777650"/>
            <a:ext cx="10515600" cy="5399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2200" dirty="0"/>
          </a:p>
          <a:p>
            <a:pPr marL="0" lvl="0" indent="0" algn="l" rtl="0">
              <a:spcBef>
                <a:spcPts val="1000"/>
              </a:spcBef>
              <a:spcAft>
                <a:spcPts val="0"/>
              </a:spcAft>
              <a:buNone/>
            </a:pPr>
            <a:endParaRPr sz="2200" dirty="0"/>
          </a:p>
          <a:p>
            <a:pPr marL="0" lvl="0" indent="0" algn="l" rtl="0">
              <a:spcBef>
                <a:spcPts val="1000"/>
              </a:spcBef>
              <a:spcAft>
                <a:spcPts val="0"/>
              </a:spcAft>
              <a:buNone/>
            </a:pPr>
            <a:r>
              <a:rPr lang="en-US" sz="2200" dirty="0"/>
              <a:t>using locust requests are swarmed, in 2, 8, 15 min time frames:</a:t>
            </a:r>
            <a:endParaRPr sz="2200" dirty="0"/>
          </a:p>
          <a:p>
            <a:pPr marL="0" lvl="0" indent="0" algn="l" rtl="0">
              <a:spcBef>
                <a:spcPts val="1000"/>
              </a:spcBef>
              <a:spcAft>
                <a:spcPts val="0"/>
              </a:spcAft>
              <a:buNone/>
            </a:pPr>
            <a:r>
              <a:rPr lang="en-US" sz="2200" dirty="0"/>
              <a:t>	I. 3000 users and 600 </a:t>
            </a:r>
            <a:r>
              <a:rPr lang="en-US" sz="2200" dirty="0" err="1"/>
              <a:t>rps</a:t>
            </a:r>
            <a:endParaRPr sz="2200" dirty="0"/>
          </a:p>
          <a:p>
            <a:pPr marL="0" lvl="0" indent="0" algn="l" rtl="0">
              <a:spcBef>
                <a:spcPts val="1000"/>
              </a:spcBef>
              <a:spcAft>
                <a:spcPts val="0"/>
              </a:spcAft>
              <a:buNone/>
            </a:pPr>
            <a:r>
              <a:rPr lang="en-US" sz="2200" dirty="0"/>
              <a:t>	II. 200 users and 50 </a:t>
            </a:r>
            <a:r>
              <a:rPr lang="en-US" sz="2200" dirty="0" err="1"/>
              <a:t>rps</a:t>
            </a:r>
            <a:r>
              <a:rPr lang="en-US" sz="2200" dirty="0"/>
              <a:t>,   </a:t>
            </a:r>
          </a:p>
          <a:p>
            <a:pPr marL="0" lvl="0" indent="0" algn="l" rtl="0">
              <a:spcBef>
                <a:spcPts val="1000"/>
              </a:spcBef>
              <a:spcAft>
                <a:spcPts val="0"/>
              </a:spcAft>
              <a:buNone/>
            </a:pPr>
            <a:r>
              <a:rPr lang="en-US" sz="2200" dirty="0"/>
              <a:t>and observed for the number of pods allocated by the algorithms</a:t>
            </a:r>
            <a:endParaRPr sz="2200" dirty="0"/>
          </a:p>
          <a:p>
            <a:pPr marL="0" lvl="0" indent="0" algn="l" rtl="0">
              <a:spcBef>
                <a:spcPts val="1000"/>
              </a:spcBef>
              <a:spcAft>
                <a:spcPts val="0"/>
              </a:spcAft>
              <a:buNone/>
            </a:pPr>
            <a:endParaRPr sz="2200" dirty="0"/>
          </a:p>
          <a:p>
            <a:pPr marL="0" lvl="0" indent="0" algn="l" rtl="0">
              <a:spcBef>
                <a:spcPts val="1000"/>
              </a:spcBef>
              <a:spcAft>
                <a:spcPts val="0"/>
              </a:spcAft>
              <a:buNone/>
            </a:pPr>
            <a:endParaRPr sz="2200" dirty="0"/>
          </a:p>
        </p:txBody>
      </p:sp>
      <p:sp>
        <p:nvSpPr>
          <p:cNvPr id="285" name="Google Shape;285;g2a0133f186a_0_1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
        <p:nvSpPr>
          <p:cNvPr id="286" name="Google Shape;286;g2a0133f186a_0_125"/>
          <p:cNvSpPr/>
          <p:nvPr/>
        </p:nvSpPr>
        <p:spPr>
          <a:xfrm>
            <a:off x="1881950" y="4725700"/>
            <a:ext cx="1849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locust</a:t>
            </a:r>
            <a:endParaRPr>
              <a:latin typeface="Calibri"/>
              <a:ea typeface="Calibri"/>
              <a:cs typeface="Calibri"/>
              <a:sym typeface="Calibri"/>
            </a:endParaRPr>
          </a:p>
        </p:txBody>
      </p:sp>
      <p:sp>
        <p:nvSpPr>
          <p:cNvPr id="287" name="Google Shape;287;g2a0133f186a_0_125"/>
          <p:cNvSpPr/>
          <p:nvPr/>
        </p:nvSpPr>
        <p:spPr>
          <a:xfrm>
            <a:off x="4753850" y="4725700"/>
            <a:ext cx="1849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kubernetes cluster </a:t>
            </a:r>
            <a:endParaRPr>
              <a:latin typeface="Calibri"/>
              <a:ea typeface="Calibri"/>
              <a:cs typeface="Calibri"/>
              <a:sym typeface="Calibri"/>
            </a:endParaRPr>
          </a:p>
        </p:txBody>
      </p:sp>
      <p:sp>
        <p:nvSpPr>
          <p:cNvPr id="288" name="Google Shape;288;g2a0133f186a_0_125"/>
          <p:cNvSpPr/>
          <p:nvPr/>
        </p:nvSpPr>
        <p:spPr>
          <a:xfrm>
            <a:off x="7915550" y="4725700"/>
            <a:ext cx="1849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metric monitoring</a:t>
            </a:r>
            <a:endParaRPr>
              <a:latin typeface="Calibri"/>
              <a:ea typeface="Calibri"/>
              <a:cs typeface="Calibri"/>
              <a:sym typeface="Calibri"/>
            </a:endParaRPr>
          </a:p>
        </p:txBody>
      </p:sp>
      <p:cxnSp>
        <p:nvCxnSpPr>
          <p:cNvPr id="289" name="Google Shape;289;g2a0133f186a_0_125"/>
          <p:cNvCxnSpPr>
            <a:endCxn id="287" idx="1"/>
          </p:cNvCxnSpPr>
          <p:nvPr/>
        </p:nvCxnSpPr>
        <p:spPr>
          <a:xfrm>
            <a:off x="3731750" y="4994950"/>
            <a:ext cx="1022100" cy="0"/>
          </a:xfrm>
          <a:prstGeom prst="straightConnector1">
            <a:avLst/>
          </a:prstGeom>
          <a:noFill/>
          <a:ln w="9525" cap="flat" cmpd="sng">
            <a:solidFill>
              <a:schemeClr val="dk2"/>
            </a:solidFill>
            <a:prstDash val="solid"/>
            <a:round/>
            <a:headEnd type="none" w="med" len="med"/>
            <a:tailEnd type="triangle" w="med" len="med"/>
          </a:ln>
        </p:spPr>
      </p:cxnSp>
      <p:cxnSp>
        <p:nvCxnSpPr>
          <p:cNvPr id="290" name="Google Shape;290;g2a0133f186a_0_125"/>
          <p:cNvCxnSpPr>
            <a:stCxn id="287" idx="3"/>
            <a:endCxn id="288" idx="1"/>
          </p:cNvCxnSpPr>
          <p:nvPr/>
        </p:nvCxnSpPr>
        <p:spPr>
          <a:xfrm>
            <a:off x="6603650" y="4994950"/>
            <a:ext cx="13119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g2a0133f186a_0_125"/>
          <p:cNvSpPr txBox="1"/>
          <p:nvPr/>
        </p:nvSpPr>
        <p:spPr>
          <a:xfrm>
            <a:off x="0" y="0"/>
            <a:ext cx="456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292" name="Google Shape;292;g2a0133f186a_0_125"/>
          <p:cNvSpPr txBox="1"/>
          <p:nvPr/>
        </p:nvSpPr>
        <p:spPr>
          <a:xfrm>
            <a:off x="4596000" y="648870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latin typeface="Calibri"/>
                <a:ea typeface="Calibri"/>
                <a:cs typeface="Calibri"/>
                <a:sym typeface="Calibri"/>
              </a:rPr>
              <a:t>Veena_Adarsh_Suchit_Yuvaraj</a:t>
            </a:r>
            <a:endParaRPr sz="1200">
              <a:solidFill>
                <a:srgbClr val="888888"/>
              </a:solidFill>
              <a:latin typeface="Calibri"/>
              <a:ea typeface="Calibri"/>
              <a:cs typeface="Calibri"/>
              <a:sym typeface="Calibri"/>
            </a:endParaRPr>
          </a:p>
        </p:txBody>
      </p:sp>
      <p:pic>
        <p:nvPicPr>
          <p:cNvPr id="293" name="Google Shape;293;g2a0133f186a_0_125"/>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Team Roles and Responsibilities</a:t>
            </a:r>
            <a:endParaRPr sz="3000" b="1"/>
          </a:p>
        </p:txBody>
      </p:sp>
      <p:graphicFrame>
        <p:nvGraphicFramePr>
          <p:cNvPr id="98" name="Google Shape;98;p4"/>
          <p:cNvGraphicFramePr/>
          <p:nvPr>
            <p:extLst>
              <p:ext uri="{D42A27DB-BD31-4B8C-83A1-F6EECF244321}">
                <p14:modId xmlns:p14="http://schemas.microsoft.com/office/powerpoint/2010/main" val="4171023902"/>
              </p:ext>
            </p:extLst>
          </p:nvPr>
        </p:nvGraphicFramePr>
        <p:xfrm>
          <a:off x="952500" y="1977700"/>
          <a:ext cx="10287000" cy="3727260"/>
        </p:xfrm>
        <a:graphic>
          <a:graphicData uri="http://schemas.openxmlformats.org/drawingml/2006/table">
            <a:tbl>
              <a:tblPr>
                <a:noFill/>
                <a:tableStyleId>{FDFC56F9-531E-4E82-98F1-674017E5E7D2}</a:tableStyleId>
              </a:tblPr>
              <a:tblGrid>
                <a:gridCol w="2522225">
                  <a:extLst>
                    <a:ext uri="{9D8B030D-6E8A-4147-A177-3AD203B41FA5}">
                      <a16:colId xmlns:a16="http://schemas.microsoft.com/office/drawing/2014/main" val="20000"/>
                    </a:ext>
                  </a:extLst>
                </a:gridCol>
                <a:gridCol w="7764775">
                  <a:extLst>
                    <a:ext uri="{9D8B030D-6E8A-4147-A177-3AD203B41FA5}">
                      <a16:colId xmlns:a16="http://schemas.microsoft.com/office/drawing/2014/main" val="20001"/>
                    </a:ext>
                  </a:extLst>
                </a:gridCol>
              </a:tblGrid>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Yuvaraj dc</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Created Kubernetes cluster and setup monitoring tools.</a:t>
                      </a:r>
                      <a:endParaRPr sz="20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deployed </a:t>
                      </a:r>
                      <a:r>
                        <a:rPr lang="en-US" sz="2000" dirty="0" err="1">
                          <a:solidFill>
                            <a:schemeClr val="dk1"/>
                          </a:solidFill>
                          <a:latin typeface="Calibri"/>
                          <a:ea typeface="Calibri"/>
                          <a:cs typeface="Calibri"/>
                          <a:sym typeface="Calibri"/>
                        </a:rPr>
                        <a:t>mongodb</a:t>
                      </a:r>
                      <a:r>
                        <a:rPr lang="en-US" sz="2000" dirty="0">
                          <a:solidFill>
                            <a:schemeClr val="dk1"/>
                          </a:solidFill>
                          <a:latin typeface="Calibri"/>
                          <a:ea typeface="Calibri"/>
                          <a:cs typeface="Calibri"/>
                          <a:sym typeface="Calibri"/>
                        </a:rPr>
                        <a:t>-express application on server instance and exposed it to public.</a:t>
                      </a:r>
                      <a:endParaRPr sz="2000" dirty="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Veena Garag</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Implementation of custom scheduler and demonstration using nginx application. Comparison between default KHPA and custom scheduler.</a:t>
                      </a:r>
                      <a:endParaRPr sz="20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Suchit S Kallapur</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Worked on setting up </a:t>
                      </a:r>
                      <a:r>
                        <a:rPr lang="en-US" sz="2000" dirty="0" err="1">
                          <a:solidFill>
                            <a:schemeClr val="dk1"/>
                          </a:solidFill>
                          <a:latin typeface="Calibri"/>
                          <a:ea typeface="Calibri"/>
                          <a:cs typeface="Calibri"/>
                          <a:sym typeface="Calibri"/>
                        </a:rPr>
                        <a:t>prometheus</a:t>
                      </a:r>
                      <a:r>
                        <a:rPr lang="en-US" sz="2000" dirty="0">
                          <a:solidFill>
                            <a:schemeClr val="dk1"/>
                          </a:solidFill>
                          <a:latin typeface="Calibri"/>
                          <a:ea typeface="Calibri"/>
                          <a:cs typeface="Calibri"/>
                          <a:sym typeface="Calibri"/>
                        </a:rPr>
                        <a:t> and </a:t>
                      </a:r>
                      <a:r>
                        <a:rPr lang="en-US" sz="2000" dirty="0" err="1">
                          <a:solidFill>
                            <a:schemeClr val="dk1"/>
                          </a:solidFill>
                          <a:latin typeface="Calibri"/>
                          <a:ea typeface="Calibri"/>
                          <a:cs typeface="Calibri"/>
                          <a:sym typeface="Calibri"/>
                        </a:rPr>
                        <a:t>grafana</a:t>
                      </a:r>
                      <a:r>
                        <a:rPr lang="en-US" sz="2000" dirty="0">
                          <a:solidFill>
                            <a:schemeClr val="dk1"/>
                          </a:solidFill>
                          <a:latin typeface="Calibri"/>
                          <a:ea typeface="Calibri"/>
                          <a:cs typeface="Calibri"/>
                          <a:sym typeface="Calibri"/>
                        </a:rPr>
                        <a:t> using helm charts</a:t>
                      </a:r>
                      <a:endParaRPr sz="2000" dirty="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907150">
                <a:tc>
                  <a:txBody>
                    <a:bodyPr/>
                    <a:lstStyle/>
                    <a:p>
                      <a:pPr marL="0" marR="0" lvl="0" indent="0" algn="just" rtl="0">
                        <a:lnSpc>
                          <a:spcPct val="90000"/>
                        </a:lnSpc>
                        <a:spcBef>
                          <a:spcPts val="0"/>
                        </a:spcBef>
                        <a:spcAft>
                          <a:spcPts val="0"/>
                        </a:spcAft>
                        <a:buNone/>
                      </a:pPr>
                      <a:r>
                        <a:rPr lang="en-US" sz="2000">
                          <a:solidFill>
                            <a:schemeClr val="dk1"/>
                          </a:solidFill>
                          <a:latin typeface="Calibri"/>
                          <a:ea typeface="Calibri"/>
                          <a:cs typeface="Calibri"/>
                          <a:sym typeface="Calibri"/>
                        </a:rPr>
                        <a:t>Adarsh Kumar</a:t>
                      </a:r>
                      <a:endParaRPr sz="2000">
                        <a:solidFill>
                          <a:schemeClr val="dk1"/>
                        </a:solidFill>
                        <a:latin typeface="Calibri"/>
                        <a:ea typeface="Calibri"/>
                        <a:cs typeface="Calibri"/>
                        <a:sym typeface="Calibri"/>
                      </a:endParaRPr>
                    </a:p>
                  </a:txBody>
                  <a:tcPr marL="91425" marR="91425" marT="91425" marB="91425" anchor="ctr"/>
                </a:tc>
                <a:tc>
                  <a:txBody>
                    <a:bodyPr/>
                    <a:lstStyle/>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Worked on testing, monitoring  tools - locust and </a:t>
                      </a:r>
                      <a:r>
                        <a:rPr lang="en-US" sz="2000" dirty="0" err="1">
                          <a:solidFill>
                            <a:schemeClr val="dk1"/>
                          </a:solidFill>
                          <a:latin typeface="Calibri"/>
                          <a:ea typeface="Calibri"/>
                          <a:cs typeface="Calibri"/>
                          <a:sym typeface="Calibri"/>
                        </a:rPr>
                        <a:t>kiali</a:t>
                      </a:r>
                      <a:r>
                        <a:rPr lang="en-US"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000" dirty="0">
                          <a:solidFill>
                            <a:schemeClr val="dk1"/>
                          </a:solidFill>
                          <a:latin typeface="Calibri"/>
                          <a:ea typeface="Calibri"/>
                          <a:cs typeface="Calibri"/>
                          <a:sym typeface="Calibri"/>
                        </a:rPr>
                        <a:t>Setup of Matrix Server for Custom Controller.</a:t>
                      </a:r>
                      <a:endParaRPr sz="2000" dirty="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99" name="Google Shape;99;p4"/>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100" name="Google Shape;100;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01" name="Google Shape;101;p4"/>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2"/>
          <p:cNvSpPr txBox="1">
            <a:spLocks noGrp="1"/>
          </p:cNvSpPr>
          <p:nvPr>
            <p:ph type="title"/>
          </p:nvPr>
        </p:nvSpPr>
        <p:spPr>
          <a:xfrm>
            <a:off x="899175" y="580625"/>
            <a:ext cx="38589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Results and Discussion</a:t>
            </a:r>
            <a:endParaRPr/>
          </a:p>
        </p:txBody>
      </p:sp>
      <p:sp>
        <p:nvSpPr>
          <p:cNvPr id="299" name="Google Shape;299;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300" name="Google Shape;300;p12"/>
          <p:cNvSpPr txBox="1"/>
          <p:nvPr/>
        </p:nvSpPr>
        <p:spPr>
          <a:xfrm>
            <a:off x="1173450" y="1530100"/>
            <a:ext cx="9845100" cy="41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dk1"/>
                </a:solidFill>
                <a:latin typeface="Calibri"/>
                <a:ea typeface="Calibri"/>
                <a:cs typeface="Calibri"/>
                <a:sym typeface="Calibri"/>
              </a:rPr>
              <a:t>The project successfully implemented a custom controller auto-scaler, enabling dynamic scaling of the microservices-based application. </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just" rtl="0">
              <a:spcBef>
                <a:spcPts val="0"/>
              </a:spcBef>
              <a:spcAft>
                <a:spcPts val="0"/>
              </a:spcAft>
              <a:buNone/>
            </a:pPr>
            <a:r>
              <a:rPr lang="en-US" sz="2200">
                <a:solidFill>
                  <a:schemeClr val="dk1"/>
                </a:solidFill>
                <a:latin typeface="Calibri"/>
                <a:ea typeface="Calibri"/>
                <a:cs typeface="Calibri"/>
                <a:sym typeface="Calibri"/>
              </a:rPr>
              <a:t>Through a comparative analysis of the Horizontal Pod Autoscaler (HPA) algorithm and our custom controller, our algorithm demonstrated superior performance compared to the default algorithm. This enhanced efficiency resulted in improved resource utilization and application responsiveness.</a:t>
            </a:r>
            <a:endParaRPr sz="2200">
              <a:solidFill>
                <a:schemeClr val="dk1"/>
              </a:solidFill>
              <a:latin typeface="Calibri"/>
              <a:ea typeface="Calibri"/>
              <a:cs typeface="Calibri"/>
              <a:sym typeface="Calibri"/>
            </a:endParaRPr>
          </a:p>
          <a:p>
            <a:pPr marL="0" lvl="0" indent="0" algn="just" rtl="0">
              <a:spcBef>
                <a:spcPts val="0"/>
              </a:spcBef>
              <a:spcAft>
                <a:spcPts val="0"/>
              </a:spcAft>
              <a:buNone/>
            </a:pPr>
            <a:endParaRPr sz="2200">
              <a:solidFill>
                <a:schemeClr val="dk1"/>
              </a:solidFill>
              <a:latin typeface="Calibri"/>
              <a:ea typeface="Calibri"/>
              <a:cs typeface="Calibri"/>
              <a:sym typeface="Calibri"/>
            </a:endParaRPr>
          </a:p>
          <a:p>
            <a:pPr marL="0" lvl="0" indent="0" algn="just" rtl="0">
              <a:spcBef>
                <a:spcPts val="0"/>
              </a:spcBef>
              <a:spcAft>
                <a:spcPts val="0"/>
              </a:spcAft>
              <a:buNone/>
            </a:pPr>
            <a:endParaRPr sz="2200">
              <a:solidFill>
                <a:schemeClr val="dk1"/>
              </a:solidFill>
              <a:latin typeface="Calibri"/>
              <a:ea typeface="Calibri"/>
              <a:cs typeface="Calibri"/>
              <a:sym typeface="Calibri"/>
            </a:endParaRPr>
          </a:p>
        </p:txBody>
      </p:sp>
      <p:sp>
        <p:nvSpPr>
          <p:cNvPr id="301" name="Google Shape;301;p12"/>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pic>
        <p:nvPicPr>
          <p:cNvPr id="302" name="Google Shape;302;p12"/>
          <p:cNvPicPr preferRelativeResize="0"/>
          <p:nvPr/>
        </p:nvPicPr>
        <p:blipFill>
          <a:blip r:embed="rId3">
            <a:alphaModFix/>
          </a:blip>
          <a:stretch>
            <a:fillRect/>
          </a:stretch>
        </p:blipFill>
        <p:spPr>
          <a:xfrm>
            <a:off x="10485158" y="-5867"/>
            <a:ext cx="1696671" cy="772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6279d6dbe7_2_0"/>
          <p:cNvSpPr txBox="1">
            <a:spLocks noGrp="1"/>
          </p:cNvSpPr>
          <p:nvPr>
            <p:ph type="title"/>
          </p:nvPr>
        </p:nvSpPr>
        <p:spPr>
          <a:xfrm>
            <a:off x="838200" y="428226"/>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3000" b="1"/>
              <a:t>Result and discussion</a:t>
            </a:r>
            <a:endParaRPr/>
          </a:p>
        </p:txBody>
      </p:sp>
      <p:sp>
        <p:nvSpPr>
          <p:cNvPr id="309" name="Google Shape;309;g26279d6dbe7_2_0"/>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310" name="Google Shape;310;g26279d6dbe7_2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11" name="Google Shape;311;g26279d6dbe7_2_0"/>
          <p:cNvPicPr preferRelativeResize="0"/>
          <p:nvPr/>
        </p:nvPicPr>
        <p:blipFill>
          <a:blip r:embed="rId3">
            <a:alphaModFix/>
          </a:blip>
          <a:stretch>
            <a:fillRect/>
          </a:stretch>
        </p:blipFill>
        <p:spPr>
          <a:xfrm>
            <a:off x="10495325" y="0"/>
            <a:ext cx="1696676" cy="772951"/>
          </a:xfrm>
          <a:prstGeom prst="rect">
            <a:avLst/>
          </a:prstGeom>
          <a:noFill/>
          <a:ln>
            <a:noFill/>
          </a:ln>
        </p:spPr>
      </p:pic>
      <p:graphicFrame>
        <p:nvGraphicFramePr>
          <p:cNvPr id="312" name="Google Shape;312;g26279d6dbe7_2_0"/>
          <p:cNvGraphicFramePr/>
          <p:nvPr/>
        </p:nvGraphicFramePr>
        <p:xfrm>
          <a:off x="952500" y="1501850"/>
          <a:ext cx="10287000" cy="2072520"/>
        </p:xfrm>
        <a:graphic>
          <a:graphicData uri="http://schemas.openxmlformats.org/drawingml/2006/table">
            <a:tbl>
              <a:tblPr>
                <a:noFill/>
                <a:tableStyleId>{FDFC56F9-531E-4E82-98F1-674017E5E7D2}</a:tableStyleId>
              </a:tblPr>
              <a:tblGrid>
                <a:gridCol w="4846350">
                  <a:extLst>
                    <a:ext uri="{9D8B030D-6E8A-4147-A177-3AD203B41FA5}">
                      <a16:colId xmlns:a16="http://schemas.microsoft.com/office/drawing/2014/main" val="20000"/>
                    </a:ext>
                  </a:extLst>
                </a:gridCol>
                <a:gridCol w="3108950">
                  <a:extLst>
                    <a:ext uri="{9D8B030D-6E8A-4147-A177-3AD203B41FA5}">
                      <a16:colId xmlns:a16="http://schemas.microsoft.com/office/drawing/2014/main" val="20001"/>
                    </a:ext>
                  </a:extLst>
                </a:gridCol>
                <a:gridCol w="2331700">
                  <a:extLst>
                    <a:ext uri="{9D8B030D-6E8A-4147-A177-3AD203B41FA5}">
                      <a16:colId xmlns:a16="http://schemas.microsoft.com/office/drawing/2014/main" val="20002"/>
                    </a:ext>
                  </a:extLst>
                </a:gridCol>
              </a:tblGrid>
              <a:tr h="381000">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Algorithm Used(for 3000 users, 600 rps)</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KHPA</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Custom Scheduler</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2</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9</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2</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8</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10</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3</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15</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10</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5</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313" name="Google Shape;313;g26279d6dbe7_2_0"/>
          <p:cNvSpPr txBox="1"/>
          <p:nvPr/>
        </p:nvSpPr>
        <p:spPr>
          <a:xfrm>
            <a:off x="1295400" y="3504050"/>
            <a:ext cx="9601200" cy="2939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endParaRPr sz="2200">
              <a:solidFill>
                <a:schemeClr val="dk1"/>
              </a:solidFill>
              <a:latin typeface="Calibri"/>
              <a:ea typeface="Calibri"/>
              <a:cs typeface="Calibri"/>
              <a:sym typeface="Calibri"/>
            </a:endParaRPr>
          </a:p>
        </p:txBody>
      </p:sp>
      <p:graphicFrame>
        <p:nvGraphicFramePr>
          <p:cNvPr id="314" name="Google Shape;314;g26279d6dbe7_2_0"/>
          <p:cNvGraphicFramePr/>
          <p:nvPr/>
        </p:nvGraphicFramePr>
        <p:xfrm>
          <a:off x="952500" y="4037450"/>
          <a:ext cx="10287000" cy="2072520"/>
        </p:xfrm>
        <a:graphic>
          <a:graphicData uri="http://schemas.openxmlformats.org/drawingml/2006/table">
            <a:tbl>
              <a:tblPr>
                <a:noFill/>
                <a:tableStyleId>{FDFC56F9-531E-4E82-98F1-674017E5E7D2}</a:tableStyleId>
              </a:tblPr>
              <a:tblGrid>
                <a:gridCol w="4846350">
                  <a:extLst>
                    <a:ext uri="{9D8B030D-6E8A-4147-A177-3AD203B41FA5}">
                      <a16:colId xmlns:a16="http://schemas.microsoft.com/office/drawing/2014/main" val="20000"/>
                    </a:ext>
                  </a:extLst>
                </a:gridCol>
                <a:gridCol w="3108950">
                  <a:extLst>
                    <a:ext uri="{9D8B030D-6E8A-4147-A177-3AD203B41FA5}">
                      <a16:colId xmlns:a16="http://schemas.microsoft.com/office/drawing/2014/main" val="20001"/>
                    </a:ext>
                  </a:extLst>
                </a:gridCol>
                <a:gridCol w="2331700">
                  <a:extLst>
                    <a:ext uri="{9D8B030D-6E8A-4147-A177-3AD203B41FA5}">
                      <a16:colId xmlns:a16="http://schemas.microsoft.com/office/drawing/2014/main" val="20002"/>
                    </a:ext>
                  </a:extLst>
                </a:gridCol>
              </a:tblGrid>
              <a:tr h="381000">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Algorithm Used(for 200 users, 50 rps)</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KHPA</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Calibri"/>
                          <a:ea typeface="Calibri"/>
                          <a:cs typeface="Calibri"/>
                          <a:sym typeface="Calibri"/>
                        </a:rPr>
                        <a:t>Custom Scheduler</a:t>
                      </a:r>
                      <a:endParaRPr sz="2200" b="1">
                        <a:solidFill>
                          <a:schemeClr val="dk1"/>
                        </a:solidFill>
                        <a:latin typeface="Calibri"/>
                        <a:ea typeface="Calibri"/>
                        <a:cs typeface="Calibri"/>
                        <a:sym typeface="Calibri"/>
                      </a:endParaRPr>
                    </a:p>
                  </a:txBody>
                  <a:tcPr marL="91425" marR="91425" marT="91425" marB="91425" anchor="ctr">
                    <a:solidFill>
                      <a:srgbClr val="00FFFF"/>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2</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10</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8</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5</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15</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a:solidFill>
                            <a:schemeClr val="dk1"/>
                          </a:solidFill>
                          <a:latin typeface="Calibri"/>
                          <a:ea typeface="Calibri"/>
                          <a:cs typeface="Calibri"/>
                          <a:sym typeface="Calibri"/>
                        </a:rPr>
                        <a:t>1</a:t>
                      </a:r>
                      <a:endParaRPr sz="22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9eff6c3b5a_0_10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321" name="Google Shape;321;g29eff6c3b5a_0_102"/>
          <p:cNvPicPr preferRelativeResize="0"/>
          <p:nvPr/>
        </p:nvPicPr>
        <p:blipFill>
          <a:blip r:embed="rId3">
            <a:alphaModFix/>
          </a:blip>
          <a:stretch>
            <a:fillRect/>
          </a:stretch>
        </p:blipFill>
        <p:spPr>
          <a:xfrm>
            <a:off x="696750" y="1523475"/>
            <a:ext cx="10798501" cy="4271051"/>
          </a:xfrm>
          <a:prstGeom prst="rect">
            <a:avLst/>
          </a:prstGeom>
          <a:noFill/>
          <a:ln>
            <a:noFill/>
          </a:ln>
        </p:spPr>
      </p:pic>
      <p:sp>
        <p:nvSpPr>
          <p:cNvPr id="322" name="Google Shape;322;g29eff6c3b5a_0_10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23" name="Google Shape;323;g29eff6c3b5a_0_102"/>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324" name="Google Shape;324;g29eff6c3b5a_0_102"/>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25" name="Google Shape;325;g29eff6c3b5a_0_102"/>
          <p:cNvSpPr txBox="1"/>
          <p:nvPr/>
        </p:nvSpPr>
        <p:spPr>
          <a:xfrm>
            <a:off x="711300" y="701500"/>
            <a:ext cx="7358400" cy="554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3000" b="1">
                <a:solidFill>
                  <a:schemeClr val="dk1"/>
                </a:solidFill>
                <a:latin typeface="Calibri"/>
                <a:ea typeface="Calibri"/>
                <a:cs typeface="Calibri"/>
                <a:sym typeface="Calibri"/>
              </a:rPr>
              <a:t>Project Demonstration</a:t>
            </a:r>
            <a:endParaRPr sz="3000" b="1">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62789c2e9a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332" name="Google Shape;332;g262789c2e9a_1_0"/>
          <p:cNvPicPr preferRelativeResize="0"/>
          <p:nvPr/>
        </p:nvPicPr>
        <p:blipFill rotWithShape="1">
          <a:blip r:embed="rId3">
            <a:alphaModFix/>
          </a:blip>
          <a:srcRect b="7493"/>
          <a:stretch/>
        </p:blipFill>
        <p:spPr>
          <a:xfrm>
            <a:off x="2502000" y="674650"/>
            <a:ext cx="7188000" cy="2997000"/>
          </a:xfrm>
          <a:prstGeom prst="rect">
            <a:avLst/>
          </a:prstGeom>
          <a:noFill/>
          <a:ln>
            <a:noFill/>
          </a:ln>
        </p:spPr>
      </p:pic>
      <p:pic>
        <p:nvPicPr>
          <p:cNvPr id="333" name="Google Shape;333;g262789c2e9a_1_0"/>
          <p:cNvPicPr preferRelativeResize="0"/>
          <p:nvPr/>
        </p:nvPicPr>
        <p:blipFill>
          <a:blip r:embed="rId4">
            <a:alphaModFix/>
          </a:blip>
          <a:stretch>
            <a:fillRect/>
          </a:stretch>
        </p:blipFill>
        <p:spPr>
          <a:xfrm>
            <a:off x="1397074" y="4152599"/>
            <a:ext cx="9397851" cy="1607950"/>
          </a:xfrm>
          <a:prstGeom prst="rect">
            <a:avLst/>
          </a:prstGeom>
          <a:noFill/>
          <a:ln>
            <a:noFill/>
          </a:ln>
        </p:spPr>
      </p:pic>
      <p:sp>
        <p:nvSpPr>
          <p:cNvPr id="334" name="Google Shape;334;g262789c2e9a_1_0"/>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35" name="Google Shape;335;g262789c2e9a_1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36" name="Google Shape;336;g262789c2e9a_1_0"/>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37" name="Google Shape;337;g262789c2e9a_1_0"/>
          <p:cNvSpPr txBox="1"/>
          <p:nvPr/>
        </p:nvSpPr>
        <p:spPr>
          <a:xfrm>
            <a:off x="2976300" y="3595450"/>
            <a:ext cx="6239400" cy="48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Generation of load by 3000 users with 600 rps</a:t>
            </a:r>
            <a:endParaRPr sz="2500">
              <a:solidFill>
                <a:schemeClr val="dk1"/>
              </a:solidFill>
              <a:latin typeface="Calibri"/>
              <a:ea typeface="Calibri"/>
              <a:cs typeface="Calibri"/>
              <a:sym typeface="Calibri"/>
            </a:endParaRPr>
          </a:p>
        </p:txBody>
      </p:sp>
      <p:sp>
        <p:nvSpPr>
          <p:cNvPr id="338" name="Google Shape;338;g262789c2e9a_1_0"/>
          <p:cNvSpPr txBox="1"/>
          <p:nvPr/>
        </p:nvSpPr>
        <p:spPr>
          <a:xfrm>
            <a:off x="1251150" y="5855750"/>
            <a:ext cx="96897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Pod creation using custom scheduler during the first 2 minutes window</a:t>
            </a:r>
            <a:endParaRPr sz="25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62789c2e9a_1_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345" name="Google Shape;345;g262789c2e9a_1_15"/>
          <p:cNvPicPr preferRelativeResize="0"/>
          <p:nvPr/>
        </p:nvPicPr>
        <p:blipFill>
          <a:blip r:embed="rId3">
            <a:alphaModFix/>
          </a:blip>
          <a:stretch>
            <a:fillRect/>
          </a:stretch>
        </p:blipFill>
        <p:spPr>
          <a:xfrm>
            <a:off x="663937" y="961975"/>
            <a:ext cx="11071901" cy="1943350"/>
          </a:xfrm>
          <a:prstGeom prst="rect">
            <a:avLst/>
          </a:prstGeom>
          <a:noFill/>
          <a:ln>
            <a:noFill/>
          </a:ln>
        </p:spPr>
      </p:pic>
      <p:pic>
        <p:nvPicPr>
          <p:cNvPr id="346" name="Google Shape;346;g262789c2e9a_1_15"/>
          <p:cNvPicPr preferRelativeResize="0"/>
          <p:nvPr/>
        </p:nvPicPr>
        <p:blipFill>
          <a:blip r:embed="rId4">
            <a:alphaModFix/>
          </a:blip>
          <a:stretch>
            <a:fillRect/>
          </a:stretch>
        </p:blipFill>
        <p:spPr>
          <a:xfrm>
            <a:off x="599187" y="3542643"/>
            <a:ext cx="11201401" cy="2176381"/>
          </a:xfrm>
          <a:prstGeom prst="rect">
            <a:avLst/>
          </a:prstGeom>
          <a:noFill/>
          <a:ln>
            <a:noFill/>
          </a:ln>
        </p:spPr>
      </p:pic>
      <p:sp>
        <p:nvSpPr>
          <p:cNvPr id="347" name="Google Shape;347;g262789c2e9a_1_15"/>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48" name="Google Shape;348;g262789c2e9a_1_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49" name="Google Shape;349;g262789c2e9a_1_15"/>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50" name="Google Shape;350;g262789c2e9a_1_15"/>
          <p:cNvSpPr txBox="1"/>
          <p:nvPr/>
        </p:nvSpPr>
        <p:spPr>
          <a:xfrm>
            <a:off x="1310700" y="2978075"/>
            <a:ext cx="95706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Pod creation using custom scheduler during the first 8 minutes window</a:t>
            </a:r>
            <a:endParaRPr sz="2500">
              <a:solidFill>
                <a:schemeClr val="dk1"/>
              </a:solidFill>
              <a:latin typeface="Calibri"/>
              <a:ea typeface="Calibri"/>
              <a:cs typeface="Calibri"/>
              <a:sym typeface="Calibri"/>
            </a:endParaRPr>
          </a:p>
        </p:txBody>
      </p:sp>
      <p:sp>
        <p:nvSpPr>
          <p:cNvPr id="351" name="Google Shape;351;g262789c2e9a_1_15"/>
          <p:cNvSpPr txBox="1"/>
          <p:nvPr/>
        </p:nvSpPr>
        <p:spPr>
          <a:xfrm>
            <a:off x="1176600" y="5833750"/>
            <a:ext cx="9838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Pod creation using custom scheduler during the first 15 minutes window</a:t>
            </a:r>
            <a:endParaRPr sz="25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62789c2e9a_1_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358" name="Google Shape;358;g262789c2e9a_1_24"/>
          <p:cNvPicPr preferRelativeResize="0"/>
          <p:nvPr/>
        </p:nvPicPr>
        <p:blipFill rotWithShape="1">
          <a:blip r:embed="rId3">
            <a:alphaModFix/>
          </a:blip>
          <a:srcRect l="-553" b="6270"/>
          <a:stretch/>
        </p:blipFill>
        <p:spPr>
          <a:xfrm>
            <a:off x="3025221" y="641825"/>
            <a:ext cx="6673699" cy="2756851"/>
          </a:xfrm>
          <a:prstGeom prst="rect">
            <a:avLst/>
          </a:prstGeom>
          <a:noFill/>
          <a:ln>
            <a:noFill/>
          </a:ln>
        </p:spPr>
      </p:pic>
      <p:pic>
        <p:nvPicPr>
          <p:cNvPr id="359" name="Google Shape;359;g262789c2e9a_1_24"/>
          <p:cNvPicPr preferRelativeResize="0"/>
          <p:nvPr/>
        </p:nvPicPr>
        <p:blipFill>
          <a:blip r:embed="rId4">
            <a:alphaModFix/>
          </a:blip>
          <a:stretch>
            <a:fillRect/>
          </a:stretch>
        </p:blipFill>
        <p:spPr>
          <a:xfrm>
            <a:off x="532138" y="3884975"/>
            <a:ext cx="11659866" cy="1780588"/>
          </a:xfrm>
          <a:prstGeom prst="rect">
            <a:avLst/>
          </a:prstGeom>
          <a:noFill/>
          <a:ln>
            <a:noFill/>
          </a:ln>
        </p:spPr>
      </p:pic>
      <p:sp>
        <p:nvSpPr>
          <p:cNvPr id="360" name="Google Shape;360;g262789c2e9a_1_24"/>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61" name="Google Shape;361;g262789c2e9a_1_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62" name="Google Shape;362;g262789c2e9a_1_24"/>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63" name="Google Shape;363;g262789c2e9a_1_24"/>
          <p:cNvSpPr txBox="1"/>
          <p:nvPr/>
        </p:nvSpPr>
        <p:spPr>
          <a:xfrm>
            <a:off x="3297325" y="3322475"/>
            <a:ext cx="57171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Generation of load by 200 users 100 rps</a:t>
            </a:r>
            <a:endParaRPr sz="2500">
              <a:solidFill>
                <a:schemeClr val="dk1"/>
              </a:solidFill>
              <a:latin typeface="Calibri"/>
              <a:ea typeface="Calibri"/>
              <a:cs typeface="Calibri"/>
              <a:sym typeface="Calibri"/>
            </a:endParaRPr>
          </a:p>
        </p:txBody>
      </p:sp>
      <p:sp>
        <p:nvSpPr>
          <p:cNvPr id="364" name="Google Shape;364;g262789c2e9a_1_24"/>
          <p:cNvSpPr txBox="1"/>
          <p:nvPr/>
        </p:nvSpPr>
        <p:spPr>
          <a:xfrm>
            <a:off x="2097925" y="5637800"/>
            <a:ext cx="8115900" cy="55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The number of pods decreased when the load is decreased</a:t>
            </a:r>
            <a:endParaRPr sz="25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262789c2e9a_1_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371" name="Google Shape;371;g262789c2e9a_1_33"/>
          <p:cNvPicPr preferRelativeResize="0"/>
          <p:nvPr/>
        </p:nvPicPr>
        <p:blipFill rotWithShape="1">
          <a:blip r:embed="rId3">
            <a:alphaModFix/>
          </a:blip>
          <a:srcRect l="-1967" b="36216"/>
          <a:stretch/>
        </p:blipFill>
        <p:spPr>
          <a:xfrm>
            <a:off x="1953324" y="1350750"/>
            <a:ext cx="8285352" cy="2915401"/>
          </a:xfrm>
          <a:prstGeom prst="rect">
            <a:avLst/>
          </a:prstGeom>
          <a:noFill/>
          <a:ln>
            <a:noFill/>
          </a:ln>
        </p:spPr>
      </p:pic>
      <p:sp>
        <p:nvSpPr>
          <p:cNvPr id="372" name="Google Shape;372;g262789c2e9a_1_33"/>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73" name="Google Shape;373;g262789c2e9a_1_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74" name="Google Shape;374;g262789c2e9a_1_33"/>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375" name="Google Shape;375;g262789c2e9a_1_33"/>
          <p:cNvSpPr txBox="1"/>
          <p:nvPr/>
        </p:nvSpPr>
        <p:spPr>
          <a:xfrm>
            <a:off x="711024" y="686180"/>
            <a:ext cx="6654975" cy="4338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000"/>
              <a:buFont typeface="Calibri"/>
              <a:buNone/>
            </a:pPr>
            <a:r>
              <a:rPr lang="en-US" sz="3000" b="1" dirty="0">
                <a:solidFill>
                  <a:schemeClr val="dk1"/>
                </a:solidFill>
                <a:latin typeface="Calibri"/>
                <a:ea typeface="Calibri"/>
                <a:cs typeface="Calibri"/>
                <a:sym typeface="Calibri"/>
              </a:rPr>
              <a:t>Demonstration of working of KHPA</a:t>
            </a:r>
            <a:endParaRPr sz="3000" b="1" dirty="0">
              <a:solidFill>
                <a:schemeClr val="dk1"/>
              </a:solidFill>
              <a:latin typeface="Calibri"/>
              <a:ea typeface="Calibri"/>
              <a:cs typeface="Calibri"/>
              <a:sym typeface="Calibri"/>
            </a:endParaRPr>
          </a:p>
        </p:txBody>
      </p:sp>
      <p:sp>
        <p:nvSpPr>
          <p:cNvPr id="376" name="Google Shape;376;g262789c2e9a_1_33"/>
          <p:cNvSpPr txBox="1"/>
          <p:nvPr/>
        </p:nvSpPr>
        <p:spPr>
          <a:xfrm>
            <a:off x="2585100" y="4189950"/>
            <a:ext cx="7021800" cy="4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Load generation of 3000 users with 600 rps</a:t>
            </a:r>
            <a:endParaRPr sz="2500">
              <a:solidFill>
                <a:schemeClr val="dk1"/>
              </a:solidFill>
              <a:latin typeface="Calibri"/>
              <a:ea typeface="Calibri"/>
              <a:cs typeface="Calibri"/>
              <a:sym typeface="Calibri"/>
            </a:endParaRPr>
          </a:p>
        </p:txBody>
      </p:sp>
      <p:pic>
        <p:nvPicPr>
          <p:cNvPr id="377" name="Google Shape;377;g262789c2e9a_1_33"/>
          <p:cNvPicPr preferRelativeResize="0"/>
          <p:nvPr/>
        </p:nvPicPr>
        <p:blipFill>
          <a:blip r:embed="rId5">
            <a:alphaModFix/>
          </a:blip>
          <a:stretch>
            <a:fillRect/>
          </a:stretch>
        </p:blipFill>
        <p:spPr>
          <a:xfrm>
            <a:off x="838200" y="4753350"/>
            <a:ext cx="10515600" cy="1027500"/>
          </a:xfrm>
          <a:prstGeom prst="rect">
            <a:avLst/>
          </a:prstGeom>
          <a:noFill/>
          <a:ln>
            <a:noFill/>
          </a:ln>
        </p:spPr>
      </p:pic>
      <p:sp>
        <p:nvSpPr>
          <p:cNvPr id="378" name="Google Shape;378;g262789c2e9a_1_33"/>
          <p:cNvSpPr txBox="1"/>
          <p:nvPr/>
        </p:nvSpPr>
        <p:spPr>
          <a:xfrm>
            <a:off x="613050" y="5746550"/>
            <a:ext cx="10965900" cy="4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Creation of replicas by KHPA based on increase of load during 2 minutes time frame</a:t>
            </a:r>
            <a:endParaRPr sz="25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62789c2e9a_1_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85" name="Google Shape;385;g262789c2e9a_1_41"/>
          <p:cNvPicPr preferRelativeResize="0"/>
          <p:nvPr/>
        </p:nvPicPr>
        <p:blipFill>
          <a:blip r:embed="rId3">
            <a:alphaModFix/>
          </a:blip>
          <a:stretch>
            <a:fillRect/>
          </a:stretch>
        </p:blipFill>
        <p:spPr>
          <a:xfrm>
            <a:off x="838200" y="1660100"/>
            <a:ext cx="10515600" cy="877024"/>
          </a:xfrm>
          <a:prstGeom prst="rect">
            <a:avLst/>
          </a:prstGeom>
          <a:noFill/>
          <a:ln>
            <a:noFill/>
          </a:ln>
        </p:spPr>
      </p:pic>
      <p:pic>
        <p:nvPicPr>
          <p:cNvPr id="386" name="Google Shape;386;g262789c2e9a_1_41"/>
          <p:cNvPicPr preferRelativeResize="0"/>
          <p:nvPr/>
        </p:nvPicPr>
        <p:blipFill>
          <a:blip r:embed="rId4">
            <a:alphaModFix/>
          </a:blip>
          <a:stretch>
            <a:fillRect/>
          </a:stretch>
        </p:blipFill>
        <p:spPr>
          <a:xfrm>
            <a:off x="838200" y="3684163"/>
            <a:ext cx="10515600" cy="964425"/>
          </a:xfrm>
          <a:prstGeom prst="rect">
            <a:avLst/>
          </a:prstGeom>
          <a:noFill/>
          <a:ln>
            <a:noFill/>
          </a:ln>
        </p:spPr>
      </p:pic>
      <p:sp>
        <p:nvSpPr>
          <p:cNvPr id="387" name="Google Shape;387;g262789c2e9a_1_41"/>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388" name="Google Shape;388;g262789c2e9a_1_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389" name="Google Shape;389;g262789c2e9a_1_41"/>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390" name="Google Shape;390;g262789c2e9a_1_41"/>
          <p:cNvSpPr txBox="1"/>
          <p:nvPr/>
        </p:nvSpPr>
        <p:spPr>
          <a:xfrm>
            <a:off x="541050" y="2668475"/>
            <a:ext cx="111099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Creation of replicas by KHPA based on increase of load during 8 minutes time frame.</a:t>
            </a:r>
            <a:endParaRPr sz="2500">
              <a:solidFill>
                <a:schemeClr val="dk1"/>
              </a:solidFill>
              <a:latin typeface="Calibri"/>
              <a:ea typeface="Calibri"/>
              <a:cs typeface="Calibri"/>
              <a:sym typeface="Calibri"/>
            </a:endParaRPr>
          </a:p>
        </p:txBody>
      </p:sp>
      <p:sp>
        <p:nvSpPr>
          <p:cNvPr id="391" name="Google Shape;391;g262789c2e9a_1_41"/>
          <p:cNvSpPr txBox="1"/>
          <p:nvPr/>
        </p:nvSpPr>
        <p:spPr>
          <a:xfrm>
            <a:off x="541050" y="4782150"/>
            <a:ext cx="111099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Creation of replicas by KHPA based on increase of load during 15 minutes time frame</a:t>
            </a:r>
            <a:endParaRPr sz="25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62789c2e9a_1_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pic>
        <p:nvPicPr>
          <p:cNvPr id="398" name="Google Shape;398;g262789c2e9a_1_51"/>
          <p:cNvPicPr preferRelativeResize="0"/>
          <p:nvPr/>
        </p:nvPicPr>
        <p:blipFill rotWithShape="1">
          <a:blip r:embed="rId3">
            <a:alphaModFix/>
          </a:blip>
          <a:srcRect b="38669"/>
          <a:stretch/>
        </p:blipFill>
        <p:spPr>
          <a:xfrm>
            <a:off x="2163187" y="1087500"/>
            <a:ext cx="7865626" cy="2713524"/>
          </a:xfrm>
          <a:prstGeom prst="rect">
            <a:avLst/>
          </a:prstGeom>
          <a:noFill/>
          <a:ln>
            <a:noFill/>
          </a:ln>
        </p:spPr>
      </p:pic>
      <p:pic>
        <p:nvPicPr>
          <p:cNvPr id="399" name="Google Shape;399;g262789c2e9a_1_51"/>
          <p:cNvPicPr preferRelativeResize="0"/>
          <p:nvPr/>
        </p:nvPicPr>
        <p:blipFill>
          <a:blip r:embed="rId4">
            <a:alphaModFix/>
          </a:blip>
          <a:stretch>
            <a:fillRect/>
          </a:stretch>
        </p:blipFill>
        <p:spPr>
          <a:xfrm>
            <a:off x="882763" y="4702163"/>
            <a:ext cx="10426475" cy="1024850"/>
          </a:xfrm>
          <a:prstGeom prst="rect">
            <a:avLst/>
          </a:prstGeom>
          <a:noFill/>
          <a:ln>
            <a:noFill/>
          </a:ln>
        </p:spPr>
      </p:pic>
      <p:sp>
        <p:nvSpPr>
          <p:cNvPr id="400" name="Google Shape;400;g262789c2e9a_1_51"/>
          <p:cNvSpPr txBox="1"/>
          <p:nvPr/>
        </p:nvSpPr>
        <p:spPr>
          <a:xfrm>
            <a:off x="0" y="0"/>
            <a:ext cx="38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sp>
        <p:nvSpPr>
          <p:cNvPr id="401" name="Google Shape;401;g262789c2e9a_1_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402" name="Google Shape;402;g262789c2e9a_1_51"/>
          <p:cNvPicPr preferRelativeResize="0"/>
          <p:nvPr/>
        </p:nvPicPr>
        <p:blipFill>
          <a:blip r:embed="rId5">
            <a:alphaModFix/>
          </a:blip>
          <a:stretch>
            <a:fillRect/>
          </a:stretch>
        </p:blipFill>
        <p:spPr>
          <a:xfrm>
            <a:off x="10495325" y="0"/>
            <a:ext cx="1696676" cy="772951"/>
          </a:xfrm>
          <a:prstGeom prst="rect">
            <a:avLst/>
          </a:prstGeom>
          <a:noFill/>
          <a:ln>
            <a:noFill/>
          </a:ln>
        </p:spPr>
      </p:pic>
      <p:sp>
        <p:nvSpPr>
          <p:cNvPr id="403" name="Google Shape;403;g262789c2e9a_1_51"/>
          <p:cNvSpPr txBox="1"/>
          <p:nvPr/>
        </p:nvSpPr>
        <p:spPr>
          <a:xfrm>
            <a:off x="3373350" y="3826325"/>
            <a:ext cx="5445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Generation of load by 200 users 100 rps</a:t>
            </a:r>
            <a:endParaRPr sz="2500">
              <a:solidFill>
                <a:schemeClr val="dk1"/>
              </a:solidFill>
              <a:latin typeface="Calibri"/>
              <a:ea typeface="Calibri"/>
              <a:cs typeface="Calibri"/>
              <a:sym typeface="Calibri"/>
            </a:endParaRPr>
          </a:p>
        </p:txBody>
      </p:sp>
      <p:sp>
        <p:nvSpPr>
          <p:cNvPr id="404" name="Google Shape;404;g262789c2e9a_1_51"/>
          <p:cNvSpPr txBox="1"/>
          <p:nvPr/>
        </p:nvSpPr>
        <p:spPr>
          <a:xfrm>
            <a:off x="2843850" y="5688800"/>
            <a:ext cx="6504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500">
                <a:solidFill>
                  <a:schemeClr val="dk1"/>
                </a:solidFill>
                <a:latin typeface="Calibri"/>
                <a:ea typeface="Calibri"/>
                <a:cs typeface="Calibri"/>
                <a:sym typeface="Calibri"/>
              </a:rPr>
              <a:t>The number of pods when the load is decreased</a:t>
            </a:r>
            <a:endParaRPr sz="25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838200" y="914400"/>
            <a:ext cx="1938600" cy="5079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4000"/>
              <a:buFont typeface="Calibri"/>
              <a:buNone/>
            </a:pPr>
            <a:r>
              <a:rPr lang="en-US" sz="3000" b="1"/>
              <a:t>Conclusion</a:t>
            </a:r>
            <a:endParaRPr/>
          </a:p>
        </p:txBody>
      </p:sp>
      <p:sp>
        <p:nvSpPr>
          <p:cNvPr id="410" name="Google Shape;410;p16"/>
          <p:cNvSpPr/>
          <p:nvPr/>
        </p:nvSpPr>
        <p:spPr>
          <a:xfrm>
            <a:off x="1088100" y="2054400"/>
            <a:ext cx="10015800" cy="2749200"/>
          </a:xfrm>
          <a:prstGeom prst="rect">
            <a:avLst/>
          </a:prstGeom>
          <a:noFill/>
          <a:ln>
            <a:noFill/>
          </a:ln>
        </p:spPr>
        <p:txBody>
          <a:bodyPr spcFirstLastPara="1" wrap="square" lIns="91425" tIns="45700" rIns="91425" bIns="45700" anchor="ctr" anchorCtr="0">
            <a:noAutofit/>
          </a:bodyPr>
          <a:lstStyle/>
          <a:p>
            <a:pPr marL="0" marR="0" lvl="0" indent="0" algn="just" rtl="0">
              <a:lnSpc>
                <a:spcPct val="90000"/>
              </a:lnSpc>
              <a:spcBef>
                <a:spcPts val="0"/>
              </a:spcBef>
              <a:spcAft>
                <a:spcPts val="0"/>
              </a:spcAft>
              <a:buNone/>
            </a:pPr>
            <a:r>
              <a:rPr lang="en-US" sz="2200">
                <a:solidFill>
                  <a:schemeClr val="dk1"/>
                </a:solidFill>
                <a:latin typeface="Calibri"/>
                <a:ea typeface="Calibri"/>
                <a:cs typeface="Calibri"/>
                <a:sym typeface="Calibri"/>
              </a:rPr>
              <a:t>The project successfully implemented a custom controller auto-scaler within a Kubernetes environment to dynamically scale a microservices-based application. This approach ensure optimal performance under varying load conditions.</a:t>
            </a:r>
            <a:endParaRPr sz="22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200">
                <a:solidFill>
                  <a:schemeClr val="dk1"/>
                </a:solidFill>
                <a:latin typeface="Calibri"/>
                <a:ea typeface="Calibri"/>
                <a:cs typeface="Calibri"/>
                <a:sym typeface="Calibri"/>
              </a:rPr>
              <a:t>The project utilizes Istio mesh networks to enhance service-to-service communication and visibility. Kailali and Prometheus are employed for comprehensive monitoring of services, while Grafana provides a centralized dashboard for visualizing and analysing key metrics.</a:t>
            </a:r>
            <a:endParaRPr sz="1800">
              <a:solidFill>
                <a:schemeClr val="dk1"/>
              </a:solidFill>
              <a:latin typeface="Calibri"/>
              <a:ea typeface="Calibri"/>
              <a:cs typeface="Calibri"/>
              <a:sym typeface="Calibri"/>
            </a:endParaRPr>
          </a:p>
        </p:txBody>
      </p:sp>
      <p:sp>
        <p:nvSpPr>
          <p:cNvPr id="411" name="Google Shape;411;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412" name="Google Shape;412;p16"/>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pic>
        <p:nvPicPr>
          <p:cNvPr id="413" name="Google Shape;413;p16"/>
          <p:cNvPicPr preferRelativeResize="0"/>
          <p:nvPr/>
        </p:nvPicPr>
        <p:blipFill>
          <a:blip r:embed="rId3">
            <a:alphaModFix/>
          </a:blip>
          <a:stretch>
            <a:fillRect/>
          </a:stretch>
        </p:blipFill>
        <p:spPr>
          <a:xfrm>
            <a:off x="10485158" y="-5867"/>
            <a:ext cx="1696671" cy="772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000"/>
              <a:buFont typeface="Calibri"/>
              <a:buNone/>
            </a:pPr>
            <a:r>
              <a:rPr lang="en-US" sz="3000" b="1"/>
              <a:t>Summary of Requirements and Design</a:t>
            </a:r>
            <a:endParaRPr sz="3000" b="1"/>
          </a:p>
        </p:txBody>
      </p:sp>
      <p:sp>
        <p:nvSpPr>
          <p:cNvPr id="108" name="Google Shape;108;p5"/>
          <p:cNvSpPr txBox="1"/>
          <p:nvPr/>
        </p:nvSpPr>
        <p:spPr>
          <a:xfrm>
            <a:off x="1152800" y="1819975"/>
            <a:ext cx="9359700" cy="41796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Deploying microservices on Kubernetes cluster.</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To be able to handle large user at a time.</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Use minimal resources as much as possible.</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Spin up and spin down of the microservices based on the number of users using the application.</a:t>
            </a:r>
          </a:p>
          <a:p>
            <a:pPr marL="457200" marR="0" lvl="0" indent="-368300" algn="just" rtl="0">
              <a:lnSpc>
                <a:spcPct val="90000"/>
              </a:lnSpc>
              <a:spcBef>
                <a:spcPts val="0"/>
              </a:spcBef>
              <a:spcAft>
                <a:spcPts val="0"/>
              </a:spcAft>
              <a:buClr>
                <a:schemeClr val="dk1"/>
              </a:buClr>
              <a:buSzPts val="2200"/>
              <a:buFont typeface="Calibri"/>
              <a:buAutoNum type="arabicPeriod"/>
            </a:pPr>
            <a:endParaRPr lang="en-US"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Implement Kubernetes monitoring and logging using tools such as Prometheus, Grafana.</a:t>
            </a:r>
            <a:endParaRPr sz="2800" dirty="0">
              <a:solidFill>
                <a:schemeClr val="dk1"/>
              </a:solidFill>
              <a:latin typeface="Calibri"/>
              <a:ea typeface="Calibri"/>
              <a:cs typeface="Calibri"/>
              <a:sym typeface="Calibri"/>
            </a:endParaRPr>
          </a:p>
        </p:txBody>
      </p:sp>
      <p:sp>
        <p:nvSpPr>
          <p:cNvPr id="109" name="Google Shape;109;p5"/>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10" name="Google Shape;110;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11" name="Google Shape;111;p5"/>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262789c2e9a_0_271"/>
          <p:cNvSpPr txBox="1">
            <a:spLocks noGrp="1"/>
          </p:cNvSpPr>
          <p:nvPr>
            <p:ph type="title"/>
          </p:nvPr>
        </p:nvSpPr>
        <p:spPr>
          <a:xfrm>
            <a:off x="838200" y="685800"/>
            <a:ext cx="2136600" cy="838200"/>
          </a:xfrm>
          <a:prstGeom prst="rect">
            <a:avLst/>
          </a:prstGeom>
          <a:noFill/>
          <a:ln>
            <a:noFill/>
          </a:ln>
        </p:spPr>
        <p:txBody>
          <a:bodyPr spcFirstLastPara="1" wrap="square" lIns="91425" tIns="45700" rIns="91425" bIns="45700" anchor="ctr" anchorCtr="0">
            <a:normAutofit fontScale="90000"/>
          </a:bodyPr>
          <a:lstStyle/>
          <a:p>
            <a:pPr marL="0" marR="0" lvl="0" indent="0" algn="l" rtl="0">
              <a:lnSpc>
                <a:spcPct val="90000"/>
              </a:lnSpc>
              <a:spcBef>
                <a:spcPts val="0"/>
              </a:spcBef>
              <a:spcAft>
                <a:spcPts val="0"/>
              </a:spcAft>
              <a:buClr>
                <a:schemeClr val="dk1"/>
              </a:buClr>
              <a:buSzPct val="133333"/>
              <a:buFont typeface="Calibri"/>
              <a:buNone/>
            </a:pPr>
            <a:r>
              <a:rPr lang="en-US" sz="3000" b="1" dirty="0"/>
              <a:t>Future Work</a:t>
            </a:r>
            <a:endParaRPr sz="3000" b="1" dirty="0"/>
          </a:p>
        </p:txBody>
      </p:sp>
      <p:sp>
        <p:nvSpPr>
          <p:cNvPr id="419" name="Google Shape;419;g262789c2e9a_0_271"/>
          <p:cNvSpPr/>
          <p:nvPr/>
        </p:nvSpPr>
        <p:spPr>
          <a:xfrm>
            <a:off x="807600" y="1524000"/>
            <a:ext cx="10576800" cy="3962400"/>
          </a:xfrm>
          <a:prstGeom prst="rect">
            <a:avLst/>
          </a:prstGeom>
          <a:noFill/>
          <a:ln>
            <a:noFill/>
          </a:ln>
        </p:spPr>
        <p:txBody>
          <a:bodyPr spcFirstLastPara="1" wrap="square" lIns="91425" tIns="45700" rIns="91425" bIns="45700" anchor="ctr" anchorCtr="0">
            <a:noAutofit/>
          </a:bodyPr>
          <a:lstStyle/>
          <a:p>
            <a:pPr marL="457200" marR="0" lvl="0" indent="-368300" algn="just" rtl="0">
              <a:lnSpc>
                <a:spcPct val="90000"/>
              </a:lnSpc>
              <a:spcBef>
                <a:spcPts val="0"/>
              </a:spcBef>
              <a:spcAft>
                <a:spcPts val="0"/>
              </a:spcAft>
              <a:buClr>
                <a:schemeClr val="dk1"/>
              </a:buClr>
              <a:buSzPts val="2200"/>
              <a:buFont typeface="Calibri"/>
              <a:buChar char="❖"/>
            </a:pPr>
            <a:r>
              <a:rPr lang="en-US" sz="2200" b="1" dirty="0">
                <a:solidFill>
                  <a:schemeClr val="dk1"/>
                </a:solidFill>
                <a:latin typeface="Calibri"/>
                <a:ea typeface="Calibri"/>
                <a:cs typeface="Calibri"/>
                <a:sym typeface="Calibri"/>
              </a:rPr>
              <a:t>Support for other metrics: </a:t>
            </a:r>
            <a:r>
              <a:rPr lang="en-US" sz="2200" dirty="0">
                <a:solidFill>
                  <a:schemeClr val="dk1"/>
                </a:solidFill>
                <a:latin typeface="Calibri"/>
                <a:ea typeface="Calibri"/>
                <a:cs typeface="Calibri"/>
                <a:sym typeface="Calibri"/>
              </a:rPr>
              <a:t>In addition to CPU usage, we could also consider supporting other metrics, such as memory usage, network traffic, or response time. This would give us more granular control over how your scheduler scales our microservices.</a:t>
            </a:r>
            <a:endParaRPr sz="2200" dirty="0">
              <a:solidFill>
                <a:schemeClr val="dk1"/>
              </a:solidFill>
              <a:latin typeface="Calibri"/>
              <a:ea typeface="Calibri"/>
              <a:cs typeface="Calibri"/>
              <a:sym typeface="Calibri"/>
            </a:endParaRPr>
          </a:p>
          <a:p>
            <a:pPr marL="457200" marR="0" lvl="0" indent="0" algn="just" rtl="0">
              <a:lnSpc>
                <a:spcPct val="90000"/>
              </a:lnSpc>
              <a:spcBef>
                <a:spcPts val="0"/>
              </a:spcBef>
              <a:spcAft>
                <a:spcPts val="0"/>
              </a:spcAft>
              <a:buNone/>
            </a:pP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Char char="❖"/>
            </a:pPr>
            <a:r>
              <a:rPr lang="en-US" sz="2200" b="1" dirty="0">
                <a:solidFill>
                  <a:schemeClr val="dk1"/>
                </a:solidFill>
                <a:latin typeface="Calibri"/>
                <a:ea typeface="Calibri"/>
                <a:cs typeface="Calibri"/>
                <a:sym typeface="Calibri"/>
              </a:rPr>
              <a:t>Predictive scaling:</a:t>
            </a:r>
            <a:r>
              <a:rPr lang="en-US" sz="2200" dirty="0">
                <a:solidFill>
                  <a:schemeClr val="dk1"/>
                </a:solidFill>
                <a:latin typeface="Calibri"/>
                <a:ea typeface="Calibri"/>
                <a:cs typeface="Calibri"/>
                <a:sym typeface="Calibri"/>
              </a:rPr>
              <a:t> Instead of reacting to current CPU usage, we could use predictive scaling to anticipate future load and scale our microservices accordingly. This could help to avoid performance bottlenecks and improve overall scalability. This could be done using machine learning to train a model on historical CPU usage data.</a:t>
            </a:r>
            <a:endParaRPr sz="2200" dirty="0">
              <a:solidFill>
                <a:schemeClr val="dk1"/>
              </a:solidFill>
              <a:latin typeface="Calibri"/>
              <a:ea typeface="Calibri"/>
              <a:cs typeface="Calibri"/>
              <a:sym typeface="Calibri"/>
            </a:endParaRPr>
          </a:p>
          <a:p>
            <a:pPr marL="457200" marR="0" lvl="0" indent="0" algn="just" rtl="0">
              <a:lnSpc>
                <a:spcPct val="90000"/>
              </a:lnSpc>
              <a:spcBef>
                <a:spcPts val="0"/>
              </a:spcBef>
              <a:spcAft>
                <a:spcPts val="0"/>
              </a:spcAft>
              <a:buNone/>
            </a:pP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Char char="❖"/>
            </a:pPr>
            <a:r>
              <a:rPr lang="en-US" sz="2200" b="1" dirty="0">
                <a:solidFill>
                  <a:schemeClr val="dk1"/>
                </a:solidFill>
                <a:latin typeface="Calibri"/>
                <a:ea typeface="Calibri"/>
                <a:cs typeface="Calibri"/>
                <a:sym typeface="Calibri"/>
              </a:rPr>
              <a:t>Integrate with CI/CD pipelines:</a:t>
            </a:r>
            <a:r>
              <a:rPr lang="en-US" sz="2200" dirty="0">
                <a:solidFill>
                  <a:schemeClr val="dk1"/>
                </a:solidFill>
                <a:latin typeface="Calibri"/>
                <a:ea typeface="Calibri"/>
                <a:cs typeface="Calibri"/>
                <a:sym typeface="Calibri"/>
              </a:rPr>
              <a:t> This would allow us to automatically deploy our custom scheduler to your Kubernetes cluster. We could also use CI/CD pipelines to collect feedback on the performance of your scheduler and to make improvements over time.</a:t>
            </a:r>
            <a:endParaRPr sz="2000" dirty="0">
              <a:solidFill>
                <a:schemeClr val="dk1"/>
              </a:solidFill>
              <a:latin typeface="Calibri"/>
              <a:ea typeface="Calibri"/>
              <a:cs typeface="Calibri"/>
              <a:sym typeface="Calibri"/>
            </a:endParaRPr>
          </a:p>
        </p:txBody>
      </p:sp>
      <p:sp>
        <p:nvSpPr>
          <p:cNvPr id="420" name="Google Shape;420;g262789c2e9a_0_2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421" name="Google Shape;421;g262789c2e9a_0_271"/>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a:p>
        </p:txBody>
      </p:sp>
      <p:pic>
        <p:nvPicPr>
          <p:cNvPr id="422" name="Google Shape;422;g262789c2e9a_0_271"/>
          <p:cNvPicPr preferRelativeResize="0"/>
          <p:nvPr/>
        </p:nvPicPr>
        <p:blipFill>
          <a:blip r:embed="rId3">
            <a:alphaModFix/>
          </a:blip>
          <a:stretch>
            <a:fillRect/>
          </a:stretch>
        </p:blipFill>
        <p:spPr>
          <a:xfrm>
            <a:off x="10485158" y="-5867"/>
            <a:ext cx="1696671" cy="7729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62789c2e9a_0_174"/>
          <p:cNvSpPr txBox="1"/>
          <p:nvPr/>
        </p:nvSpPr>
        <p:spPr>
          <a:xfrm>
            <a:off x="777267" y="692635"/>
            <a:ext cx="7772400" cy="554100"/>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rgbClr val="000000"/>
              </a:buClr>
              <a:buSzPts val="2400"/>
              <a:buFont typeface="Arial"/>
              <a:buNone/>
            </a:pPr>
            <a:r>
              <a:rPr lang="en-US" sz="3000" b="1">
                <a:solidFill>
                  <a:schemeClr val="dk1"/>
                </a:solidFill>
                <a:latin typeface="Calibri"/>
                <a:ea typeface="Calibri"/>
                <a:cs typeface="Calibri"/>
                <a:sym typeface="Calibri"/>
              </a:rPr>
              <a:t>References</a:t>
            </a:r>
            <a:endParaRPr sz="2400" b="0" i="0" u="none" strike="noStrike" cap="none">
              <a:solidFill>
                <a:schemeClr val="dk1"/>
              </a:solidFill>
              <a:latin typeface="Calibri"/>
              <a:ea typeface="Calibri"/>
              <a:cs typeface="Calibri"/>
              <a:sym typeface="Calibri"/>
            </a:endParaRPr>
          </a:p>
        </p:txBody>
      </p:sp>
      <p:pic>
        <p:nvPicPr>
          <p:cNvPr id="428" name="Google Shape;428;g262789c2e9a_0_174"/>
          <p:cNvPicPr preferRelativeResize="0"/>
          <p:nvPr/>
        </p:nvPicPr>
        <p:blipFill>
          <a:blip r:embed="rId3">
            <a:alphaModFix/>
          </a:blip>
          <a:stretch>
            <a:fillRect/>
          </a:stretch>
        </p:blipFill>
        <p:spPr>
          <a:xfrm>
            <a:off x="10485158" y="-5867"/>
            <a:ext cx="1696671" cy="772951"/>
          </a:xfrm>
          <a:prstGeom prst="rect">
            <a:avLst/>
          </a:prstGeom>
          <a:noFill/>
          <a:ln>
            <a:noFill/>
          </a:ln>
        </p:spPr>
      </p:pic>
      <p:sp>
        <p:nvSpPr>
          <p:cNvPr id="429" name="Google Shape;429;g262789c2e9a_0_174"/>
          <p:cNvSpPr txBox="1"/>
          <p:nvPr/>
        </p:nvSpPr>
        <p:spPr>
          <a:xfrm>
            <a:off x="1222250" y="1301850"/>
            <a:ext cx="10027800" cy="48639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500"/>
              <a:buChar char="●"/>
            </a:pPr>
            <a:r>
              <a:rPr lang="en-US" sz="1500">
                <a:solidFill>
                  <a:schemeClr val="dk1"/>
                </a:solidFill>
              </a:rPr>
              <a:t>Deshpande, Neha (2021) </a:t>
            </a:r>
            <a:r>
              <a:rPr lang="en-US" sz="1500" i="1">
                <a:solidFill>
                  <a:schemeClr val="dk1"/>
                </a:solidFill>
              </a:rPr>
              <a:t>Autoscaling Cloud-Native Applications using Custom Controller of Kubernetes.</a:t>
            </a:r>
            <a:r>
              <a:rPr lang="en-US" sz="1500">
                <a:solidFill>
                  <a:schemeClr val="dk1"/>
                </a:solidFill>
              </a:rPr>
              <a:t> </a:t>
            </a:r>
            <a:endParaRPr sz="1500">
              <a:solidFill>
                <a:schemeClr val="dk1"/>
              </a:solidFill>
            </a:endParaRPr>
          </a:p>
          <a:p>
            <a:pPr marL="0" lvl="0" indent="457200" algn="l" rtl="0">
              <a:spcBef>
                <a:spcPts val="0"/>
              </a:spcBef>
              <a:spcAft>
                <a:spcPts val="0"/>
              </a:spcAft>
              <a:buNone/>
            </a:pPr>
            <a:r>
              <a:rPr lang="en-US" sz="1500" u="sng">
                <a:solidFill>
                  <a:schemeClr val="hlink"/>
                </a:solidFill>
                <a:hlinkClick r:id="rId4"/>
              </a:rPr>
              <a:t>https://norma.ncirl.ie/5089/</a:t>
            </a:r>
            <a:endParaRPr sz="1500">
              <a:solidFill>
                <a:schemeClr val="dk1"/>
              </a:solidFill>
            </a:endParaRPr>
          </a:p>
          <a:p>
            <a:pPr marL="0" lvl="0" indent="457200" algn="l" rtl="0">
              <a:spcBef>
                <a:spcPts val="0"/>
              </a:spcBef>
              <a:spcAft>
                <a:spcPts val="0"/>
              </a:spcAft>
              <a:buNone/>
            </a:pPr>
            <a:r>
              <a:rPr lang="en-US" sz="1500">
                <a:solidFill>
                  <a:schemeClr val="dk1"/>
                </a:solidFill>
              </a:rPr>
              <a:t>Masters thesis, Dublin, National College of Ireland.</a:t>
            </a:r>
            <a:endParaRPr sz="1700"/>
          </a:p>
          <a:p>
            <a:pPr marL="0" lvl="0" indent="0" algn="l" rtl="0">
              <a:spcBef>
                <a:spcPts val="0"/>
              </a:spcBef>
              <a:spcAft>
                <a:spcPts val="0"/>
              </a:spcAft>
              <a:buNone/>
            </a:pPr>
            <a:endParaRPr sz="1500">
              <a:solidFill>
                <a:schemeClr val="dk1"/>
              </a:solidFill>
            </a:endParaRPr>
          </a:p>
          <a:p>
            <a:pPr marL="457200" lvl="0" indent="-311150" algn="l" rtl="0">
              <a:spcBef>
                <a:spcPts val="0"/>
              </a:spcBef>
              <a:spcAft>
                <a:spcPts val="0"/>
              </a:spcAft>
              <a:buClr>
                <a:schemeClr val="dk1"/>
              </a:buClr>
              <a:buSzPts val="1500"/>
              <a:buChar char="●"/>
            </a:pPr>
            <a:r>
              <a:rPr lang="en-US" sz="1500">
                <a:solidFill>
                  <a:schemeClr val="dk1"/>
                </a:solidFill>
              </a:rPr>
              <a:t>Shitole, Abhishek Sanjay (2022) </a:t>
            </a:r>
            <a:r>
              <a:rPr lang="en-US" sz="1500" i="1">
                <a:solidFill>
                  <a:schemeClr val="dk1"/>
                </a:solidFill>
              </a:rPr>
              <a:t>Dynamic Load Balancing of Microservices in Kubernetes Clusters using Service Mesh.</a:t>
            </a:r>
            <a:endParaRPr sz="1500" i="1">
              <a:solidFill>
                <a:schemeClr val="dk1"/>
              </a:solidFill>
            </a:endParaRPr>
          </a:p>
          <a:p>
            <a:pPr marL="0" lvl="0" indent="457200" algn="l" rtl="0">
              <a:spcBef>
                <a:spcPts val="0"/>
              </a:spcBef>
              <a:spcAft>
                <a:spcPts val="0"/>
              </a:spcAft>
              <a:buNone/>
            </a:pPr>
            <a:r>
              <a:rPr lang="en-US" sz="1500" u="sng">
                <a:solidFill>
                  <a:schemeClr val="hlink"/>
                </a:solidFill>
                <a:hlinkClick r:id="rId5"/>
              </a:rPr>
              <a:t>https://norma.ncirl.ie/5943/</a:t>
            </a:r>
            <a:endParaRPr sz="1500">
              <a:solidFill>
                <a:schemeClr val="dk1"/>
              </a:solidFill>
            </a:endParaRPr>
          </a:p>
          <a:p>
            <a:pPr marL="0" lvl="0" indent="457200" algn="l" rtl="0">
              <a:spcBef>
                <a:spcPts val="0"/>
              </a:spcBef>
              <a:spcAft>
                <a:spcPts val="0"/>
              </a:spcAft>
              <a:buNone/>
            </a:pPr>
            <a:r>
              <a:rPr lang="en-US" sz="1500">
                <a:solidFill>
                  <a:schemeClr val="dk1"/>
                </a:solidFill>
              </a:rPr>
              <a:t>Masters thesis, Dublin, National College of Ireland.</a:t>
            </a:r>
            <a:endParaRPr sz="1500">
              <a:solidFill>
                <a:schemeClr val="dk1"/>
              </a:solidFill>
            </a:endParaRPr>
          </a:p>
          <a:p>
            <a:pPr marL="0" lvl="0" indent="457200" algn="l" rtl="0">
              <a:spcBef>
                <a:spcPts val="0"/>
              </a:spcBef>
              <a:spcAft>
                <a:spcPts val="0"/>
              </a:spcAft>
              <a:buNone/>
            </a:pP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Nandan Adhikari (April 19, 2021) Horizontal Pod Autoscaler in Kubernetes </a:t>
            </a:r>
            <a:r>
              <a:rPr lang="en-US" sz="1500" u="sng">
                <a:solidFill>
                  <a:schemeClr val="hlink"/>
                </a:solidFill>
                <a:hlinkClick r:id="rId6"/>
              </a:rPr>
              <a:t>https://around25.com/blog/horizontal-pod-autoscaler-in-kubernetes/</a:t>
            </a:r>
            <a:r>
              <a:rPr lang="en-US" sz="1500">
                <a:solidFill>
                  <a:schemeClr val="dk1"/>
                </a:solidFill>
              </a:rPr>
              <a:t> </a:t>
            </a:r>
            <a:endParaRPr sz="1500">
              <a:solidFill>
                <a:schemeClr val="dk1"/>
              </a:solidFill>
            </a:endParaRPr>
          </a:p>
          <a:p>
            <a:pPr marL="0" lvl="0" indent="0" algn="l" rtl="0">
              <a:spcBef>
                <a:spcPts val="0"/>
              </a:spcBef>
              <a:spcAft>
                <a:spcPts val="0"/>
              </a:spcAft>
              <a:buClr>
                <a:schemeClr val="dk1"/>
              </a:buClr>
              <a:buFont typeface="Arial"/>
              <a:buNone/>
            </a:pPr>
            <a:endParaRPr sz="1700">
              <a:latin typeface="Calibri"/>
              <a:ea typeface="Calibri"/>
              <a:cs typeface="Calibri"/>
              <a:sym typeface="Calibri"/>
            </a:endParaRPr>
          </a:p>
          <a:p>
            <a:pPr marL="457200" lvl="0" indent="-311150" algn="l" rtl="0">
              <a:spcBef>
                <a:spcPts val="0"/>
              </a:spcBef>
              <a:spcAft>
                <a:spcPts val="0"/>
              </a:spcAft>
              <a:buClr>
                <a:schemeClr val="dk1"/>
              </a:buClr>
              <a:buSzPts val="1500"/>
              <a:buChar char="●"/>
            </a:pPr>
            <a:r>
              <a:rPr lang="en-US" sz="1500">
                <a:solidFill>
                  <a:schemeClr val="dk1"/>
                </a:solidFill>
              </a:rPr>
              <a:t>An Efficient and Scalable Traffic Load Balancing Based on Web Server Container Resource Utilization using Kubernetes Cluster.(</a:t>
            </a:r>
            <a:r>
              <a:rPr lang="en-US" sz="1300">
                <a:solidFill>
                  <a:schemeClr val="dk1"/>
                </a:solidFill>
              </a:rPr>
              <a:t>May – 2022</a:t>
            </a:r>
            <a:r>
              <a:rPr lang="en-US" sz="1500">
                <a:solidFill>
                  <a:schemeClr val="dk1"/>
                </a:solidFill>
              </a:rPr>
              <a:t>) Ashok L Pomnar,</a:t>
            </a:r>
            <a:endParaRPr sz="1500">
              <a:solidFill>
                <a:schemeClr val="dk1"/>
              </a:solidFill>
            </a:endParaRPr>
          </a:p>
          <a:p>
            <a:pPr marL="0" lvl="0" indent="457200" algn="l" rtl="0">
              <a:spcBef>
                <a:spcPts val="0"/>
              </a:spcBef>
              <a:spcAft>
                <a:spcPts val="0"/>
              </a:spcAft>
              <a:buNone/>
            </a:pPr>
            <a:r>
              <a:rPr lang="en-US" sz="1500">
                <a:solidFill>
                  <a:schemeClr val="dk1"/>
                </a:solidFill>
              </a:rPr>
              <a:t>AVCOE Sangamner 422 605,Maharashtra, India.</a:t>
            </a:r>
            <a:endParaRPr sz="1500">
              <a:solidFill>
                <a:schemeClr val="dk1"/>
              </a:solidFill>
            </a:endParaRPr>
          </a:p>
          <a:p>
            <a:pPr marL="0" lvl="0" indent="457200" algn="l" rtl="0">
              <a:spcBef>
                <a:spcPts val="0"/>
              </a:spcBef>
              <a:spcAft>
                <a:spcPts val="0"/>
              </a:spcAft>
              <a:buNone/>
            </a:pPr>
            <a:r>
              <a:rPr lang="en-US" sz="1500" u="sng">
                <a:solidFill>
                  <a:schemeClr val="hlink"/>
                </a:solidFill>
                <a:hlinkClick r:id="rId7"/>
              </a:rPr>
              <a:t>https://ijisrt.com/assets/upload/files/IJISRT22MAY1644_(1)_(1).pdf</a:t>
            </a:r>
            <a:endParaRPr sz="1500">
              <a:solidFill>
                <a:schemeClr val="dk1"/>
              </a:solidFill>
            </a:endParaRPr>
          </a:p>
          <a:p>
            <a:pPr marL="0" lvl="0" indent="0" algn="l" rtl="0">
              <a:spcBef>
                <a:spcPts val="0"/>
              </a:spcBef>
              <a:spcAft>
                <a:spcPts val="0"/>
              </a:spcAft>
              <a:buNone/>
            </a:pPr>
            <a:endParaRPr sz="1500" b="1">
              <a:solidFill>
                <a:schemeClr val="dk1"/>
              </a:solidFill>
            </a:endParaRPr>
          </a:p>
          <a:p>
            <a:pPr marL="457200" lvl="0" indent="-311150" algn="l" rtl="0">
              <a:spcBef>
                <a:spcPts val="0"/>
              </a:spcBef>
              <a:spcAft>
                <a:spcPts val="0"/>
              </a:spcAft>
              <a:buClr>
                <a:schemeClr val="dk1"/>
              </a:buClr>
              <a:buSzPts val="1500"/>
              <a:buChar char="●"/>
            </a:pPr>
            <a:r>
              <a:rPr lang="en-US" sz="1500">
                <a:solidFill>
                  <a:schemeClr val="dk1"/>
                </a:solidFill>
              </a:rPr>
              <a:t>V. Sharma, "Managing Multi-Cloud Deployments on Kubernetes with Istio, Prometheus and Grafana," 2022 8th International Conference on Advanced Computing and Communication Systems (ICACCS), Coimbatore, India,</a:t>
            </a:r>
            <a:r>
              <a:rPr lang="en-US" sz="1700">
                <a:solidFill>
                  <a:schemeClr val="dk1"/>
                </a:solidFill>
              </a:rPr>
              <a:t> </a:t>
            </a:r>
            <a:endParaRPr sz="1700">
              <a:solidFill>
                <a:schemeClr val="dk1"/>
              </a:solidFill>
            </a:endParaRPr>
          </a:p>
          <a:p>
            <a:pPr marL="0" lvl="0" indent="457200" algn="l" rtl="0">
              <a:spcBef>
                <a:spcPts val="0"/>
              </a:spcBef>
              <a:spcAft>
                <a:spcPts val="0"/>
              </a:spcAft>
              <a:buNone/>
            </a:pPr>
            <a:r>
              <a:rPr lang="en-US" sz="1500" u="sng">
                <a:solidFill>
                  <a:schemeClr val="hlink"/>
                </a:solidFill>
                <a:hlinkClick r:id="rId8"/>
              </a:rPr>
              <a:t>https://doi.org/10.1109/ICACCS54159.2022.9785124</a:t>
            </a:r>
            <a:endParaRPr sz="1600">
              <a:latin typeface="Calibri"/>
              <a:ea typeface="Calibri"/>
              <a:cs typeface="Calibri"/>
              <a:sym typeface="Calibri"/>
            </a:endParaRPr>
          </a:p>
        </p:txBody>
      </p:sp>
      <p:sp>
        <p:nvSpPr>
          <p:cNvPr id="430" name="Google Shape;430;g262789c2e9a_0_174"/>
          <p:cNvSpPr txBox="1"/>
          <p:nvPr/>
        </p:nvSpPr>
        <p:spPr>
          <a:xfrm>
            <a:off x="0" y="0"/>
            <a:ext cx="411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sz="1200">
              <a:solidFill>
                <a:srgbClr val="888888"/>
              </a:solidFill>
            </a:endParaRPr>
          </a:p>
        </p:txBody>
      </p:sp>
      <p:sp>
        <p:nvSpPr>
          <p:cNvPr id="431" name="Google Shape;431;g262789c2e9a_0_1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9"/>
          <p:cNvSpPr/>
          <p:nvPr/>
        </p:nvSpPr>
        <p:spPr>
          <a:xfrm>
            <a:off x="3865501" y="2971800"/>
            <a:ext cx="3164392" cy="83099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800" b="1" i="0" u="none" strike="noStrike" cap="none">
                <a:solidFill>
                  <a:srgbClr val="FF0000"/>
                </a:solidFill>
                <a:latin typeface="Trebuchet MS"/>
                <a:ea typeface="Trebuchet MS"/>
                <a:cs typeface="Trebuchet MS"/>
                <a:sym typeface="Trebuchet MS"/>
              </a:rPr>
              <a:t>Thank You</a:t>
            </a:r>
            <a:endParaRPr/>
          </a:p>
        </p:txBody>
      </p:sp>
      <p:sp>
        <p:nvSpPr>
          <p:cNvPr id="437" name="Google Shape;437;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sp>
        <p:nvSpPr>
          <p:cNvPr id="438" name="Google Shape;438;p19"/>
          <p:cNvSpPr txBox="1"/>
          <p:nvPr/>
        </p:nvSpPr>
        <p:spPr>
          <a:xfrm>
            <a:off x="0" y="0"/>
            <a:ext cx="4559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888888"/>
                </a:solidFill>
              </a:rPr>
              <a:t>Deploy microservices on kubernetes cluster and improve scalability using custom scheduler</a:t>
            </a:r>
            <a:endParaRPr sz="1200">
              <a:solidFill>
                <a:srgbClr val="888888"/>
              </a:solidFill>
            </a:endParaRPr>
          </a:p>
        </p:txBody>
      </p:sp>
      <p:pic>
        <p:nvPicPr>
          <p:cNvPr id="439" name="Google Shape;439;p19"/>
          <p:cNvPicPr preferRelativeResize="0"/>
          <p:nvPr/>
        </p:nvPicPr>
        <p:blipFill>
          <a:blip r:embed="rId3">
            <a:alphaModFix/>
          </a:blip>
          <a:stretch>
            <a:fillRect/>
          </a:stretch>
        </p:blipFill>
        <p:spPr>
          <a:xfrm>
            <a:off x="10485158" y="-5867"/>
            <a:ext cx="1696671" cy="772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262789c2e9a_0_291"/>
          <p:cNvSpPr txBox="1">
            <a:spLocks noGrp="1"/>
          </p:cNvSpPr>
          <p:nvPr>
            <p:ph type="title"/>
          </p:nvPr>
        </p:nvSpPr>
        <p:spPr>
          <a:xfrm>
            <a:off x="746750" y="714688"/>
            <a:ext cx="10515600" cy="5079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dk1"/>
              </a:buClr>
              <a:buSzPts val="4000"/>
              <a:buFont typeface="Calibri"/>
              <a:buNone/>
            </a:pPr>
            <a:r>
              <a:rPr lang="en-US" sz="3000" b="1"/>
              <a:t>Design Constraints &amp; Dependencies</a:t>
            </a:r>
            <a:endParaRPr sz="3000" b="1"/>
          </a:p>
        </p:txBody>
      </p:sp>
      <p:sp>
        <p:nvSpPr>
          <p:cNvPr id="118" name="Google Shape;118;g262789c2e9a_0_291"/>
          <p:cNvSpPr txBox="1"/>
          <p:nvPr/>
        </p:nvSpPr>
        <p:spPr>
          <a:xfrm>
            <a:off x="838200" y="1392925"/>
            <a:ext cx="10594800" cy="49530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0"/>
              </a:spcBef>
              <a:spcAft>
                <a:spcPts val="0"/>
              </a:spcAft>
              <a:buNone/>
            </a:pPr>
            <a:r>
              <a:rPr lang="en-US" sz="2500" b="1" dirty="0">
                <a:solidFill>
                  <a:schemeClr val="dk1"/>
                </a:solidFill>
                <a:latin typeface="Calibri"/>
                <a:ea typeface="Calibri"/>
                <a:cs typeface="Calibri"/>
                <a:sym typeface="Calibri"/>
              </a:rPr>
              <a:t>Constraints:</a:t>
            </a:r>
            <a:endParaRPr sz="2500" b="1"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200" dirty="0">
                <a:solidFill>
                  <a:schemeClr val="dk1"/>
                </a:solidFill>
                <a:latin typeface="Calibri"/>
                <a:ea typeface="Calibri"/>
                <a:cs typeface="Calibri"/>
                <a:sym typeface="Calibri"/>
              </a:rPr>
              <a:t>Resource Availability: Availability of adequate hardware resources, such as CPU, memory, and storage, can limit the application's scalability.</a:t>
            </a:r>
            <a:endParaRPr sz="22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0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r>
              <a:rPr lang="en-US" sz="2500" b="1" dirty="0">
                <a:solidFill>
                  <a:schemeClr val="dk1"/>
                </a:solidFill>
                <a:latin typeface="Calibri"/>
                <a:ea typeface="Calibri"/>
                <a:cs typeface="Calibri"/>
                <a:sym typeface="Calibri"/>
              </a:rPr>
              <a:t>Dependencies:</a:t>
            </a:r>
            <a:endParaRPr sz="2500" b="1" dirty="0">
              <a:solidFill>
                <a:srgbClr val="070700"/>
              </a:solidFill>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Kubernetes: The project relies on Kubernetes as the underlying container orchestration platform for managing microservices deployments.</a:t>
            </a: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Istio Mesh Networks: Istio provides service-to-service communication and visibility, enhancing application observability and control.</a:t>
            </a: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err="1">
                <a:solidFill>
                  <a:schemeClr val="dk1"/>
                </a:solidFill>
                <a:latin typeface="Calibri"/>
                <a:ea typeface="Calibri"/>
                <a:cs typeface="Calibri"/>
                <a:sym typeface="Calibri"/>
              </a:rPr>
              <a:t>Kiali</a:t>
            </a:r>
            <a:r>
              <a:rPr lang="en-US" sz="2200" dirty="0">
                <a:solidFill>
                  <a:schemeClr val="dk1"/>
                </a:solidFill>
                <a:latin typeface="Calibri"/>
                <a:ea typeface="Calibri"/>
                <a:cs typeface="Calibri"/>
                <a:sym typeface="Calibri"/>
              </a:rPr>
              <a:t> and Prometheus: </a:t>
            </a:r>
            <a:r>
              <a:rPr lang="en-US" sz="2200" dirty="0" err="1">
                <a:solidFill>
                  <a:schemeClr val="dk1"/>
                </a:solidFill>
                <a:latin typeface="Calibri"/>
                <a:ea typeface="Calibri"/>
                <a:cs typeface="Calibri"/>
                <a:sym typeface="Calibri"/>
              </a:rPr>
              <a:t>Kiali</a:t>
            </a:r>
            <a:r>
              <a:rPr lang="en-US" sz="2200" dirty="0">
                <a:solidFill>
                  <a:schemeClr val="dk1"/>
                </a:solidFill>
                <a:latin typeface="Calibri"/>
                <a:ea typeface="Calibri"/>
                <a:cs typeface="Calibri"/>
                <a:sym typeface="Calibri"/>
              </a:rPr>
              <a:t> and Prometheus are employed for comprehensive monitoring of microservices, collecting metrics on resource utilization, request latency, and other performance indicators.</a:t>
            </a:r>
            <a:endParaRPr sz="2200" dirty="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Grafana: Grafana serves as a centralized dashboard for visualizing and </a:t>
            </a:r>
            <a:r>
              <a:rPr lang="en-US" sz="2200" dirty="0" err="1">
                <a:solidFill>
                  <a:schemeClr val="dk1"/>
                </a:solidFill>
                <a:latin typeface="Calibri"/>
                <a:ea typeface="Calibri"/>
                <a:cs typeface="Calibri"/>
                <a:sym typeface="Calibri"/>
              </a:rPr>
              <a:t>analysing</a:t>
            </a:r>
            <a:r>
              <a:rPr lang="en-US" sz="2200" dirty="0">
                <a:solidFill>
                  <a:schemeClr val="dk1"/>
                </a:solidFill>
                <a:latin typeface="Calibri"/>
                <a:ea typeface="Calibri"/>
                <a:cs typeface="Calibri"/>
                <a:sym typeface="Calibri"/>
              </a:rPr>
              <a:t> metrics collected by </a:t>
            </a:r>
            <a:r>
              <a:rPr lang="en-US" sz="2200" dirty="0" err="1">
                <a:solidFill>
                  <a:schemeClr val="dk1"/>
                </a:solidFill>
                <a:latin typeface="Calibri"/>
                <a:ea typeface="Calibri"/>
                <a:cs typeface="Calibri"/>
                <a:sym typeface="Calibri"/>
              </a:rPr>
              <a:t>Kaili</a:t>
            </a:r>
            <a:r>
              <a:rPr lang="en-US" sz="2200" dirty="0">
                <a:solidFill>
                  <a:schemeClr val="dk1"/>
                </a:solidFill>
                <a:latin typeface="Calibri"/>
                <a:ea typeface="Calibri"/>
                <a:cs typeface="Calibri"/>
                <a:sym typeface="Calibri"/>
              </a:rPr>
              <a:t> and Prometheus, providing insights into application </a:t>
            </a:r>
            <a:r>
              <a:rPr lang="en-US" sz="2200" dirty="0" err="1">
                <a:solidFill>
                  <a:schemeClr val="dk1"/>
                </a:solidFill>
                <a:latin typeface="Calibri"/>
                <a:ea typeface="Calibri"/>
                <a:cs typeface="Calibri"/>
                <a:sym typeface="Calibri"/>
              </a:rPr>
              <a:t>behaviour</a:t>
            </a:r>
            <a:r>
              <a:rPr lang="en-US" sz="2200" dirty="0">
                <a:solidFill>
                  <a:schemeClr val="dk1"/>
                </a:solidFill>
                <a:latin typeface="Calibri"/>
                <a:ea typeface="Calibri"/>
                <a:cs typeface="Calibri"/>
                <a:sym typeface="Calibri"/>
              </a:rPr>
              <a:t> and performance.</a:t>
            </a:r>
            <a:endParaRPr sz="1450" dirty="0">
              <a:solidFill>
                <a:srgbClr val="070700"/>
              </a:solidFill>
            </a:endParaRPr>
          </a:p>
        </p:txBody>
      </p:sp>
      <p:sp>
        <p:nvSpPr>
          <p:cNvPr id="119" name="Google Shape;119;g262789c2e9a_0_291"/>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20" name="Google Shape;120;g262789c2e9a_0_29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21" name="Google Shape;121;g262789c2e9a_0_291"/>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29eff6c3b5a_0_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000" b="1"/>
              <a:t>Design of Project </a:t>
            </a:r>
            <a:endParaRPr/>
          </a:p>
        </p:txBody>
      </p:sp>
      <p:sp>
        <p:nvSpPr>
          <p:cNvPr id="128" name="Google Shape;128;g29eff6c3b5a_0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29" name="Google Shape;129;g29eff6c3b5a_0_30"/>
          <p:cNvPicPr preferRelativeResize="0"/>
          <p:nvPr/>
        </p:nvPicPr>
        <p:blipFill>
          <a:blip r:embed="rId3">
            <a:alphaModFix/>
          </a:blip>
          <a:stretch>
            <a:fillRect/>
          </a:stretch>
        </p:blipFill>
        <p:spPr>
          <a:xfrm>
            <a:off x="3065075" y="1389950"/>
            <a:ext cx="6061850" cy="4290976"/>
          </a:xfrm>
          <a:prstGeom prst="rect">
            <a:avLst/>
          </a:prstGeom>
          <a:noFill/>
          <a:ln>
            <a:noFill/>
          </a:ln>
        </p:spPr>
      </p:pic>
      <p:sp>
        <p:nvSpPr>
          <p:cNvPr id="130" name="Google Shape;130;g29eff6c3b5a_0_30"/>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31" name="Google Shape;131;g29eff6c3b5a_0_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32" name="Google Shape;132;g29eff6c3b5a_0_30"/>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29eff6c3b5a_0_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39" name="Google Shape;139;g29eff6c3b5a_0_57"/>
          <p:cNvPicPr preferRelativeResize="0"/>
          <p:nvPr/>
        </p:nvPicPr>
        <p:blipFill>
          <a:blip r:embed="rId3">
            <a:alphaModFix/>
          </a:blip>
          <a:stretch>
            <a:fillRect/>
          </a:stretch>
        </p:blipFill>
        <p:spPr>
          <a:xfrm>
            <a:off x="1361200" y="704167"/>
            <a:ext cx="8916801" cy="4292958"/>
          </a:xfrm>
          <a:prstGeom prst="rect">
            <a:avLst/>
          </a:prstGeom>
          <a:noFill/>
          <a:ln>
            <a:noFill/>
          </a:ln>
        </p:spPr>
      </p:pic>
      <p:sp>
        <p:nvSpPr>
          <p:cNvPr id="140" name="Google Shape;140;g29eff6c3b5a_0_57"/>
          <p:cNvSpPr txBox="1"/>
          <p:nvPr/>
        </p:nvSpPr>
        <p:spPr>
          <a:xfrm>
            <a:off x="1682625" y="4645575"/>
            <a:ext cx="8595300" cy="1710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To the kubernetes control plane above, an extra component called the custom controller will be implemented to determine the number of pods to be scheduled for the microservice.</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Communicate with other components of control plane via api calls to change the state of the data plane.</a:t>
            </a:r>
            <a:endParaRPr sz="2800">
              <a:solidFill>
                <a:schemeClr val="dk1"/>
              </a:solidFill>
              <a:latin typeface="Calibri"/>
              <a:ea typeface="Calibri"/>
              <a:cs typeface="Calibri"/>
              <a:sym typeface="Calibri"/>
            </a:endParaRPr>
          </a:p>
        </p:txBody>
      </p:sp>
      <p:sp>
        <p:nvSpPr>
          <p:cNvPr id="141" name="Google Shape;141;g29eff6c3b5a_0_57"/>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42" name="Google Shape;142;g29eff6c3b5a_0_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43" name="Google Shape;143;g29eff6c3b5a_0_57"/>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9eff6c3b5a_0_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150" name="Google Shape;150;g29eff6c3b5a_0_20"/>
          <p:cNvPicPr preferRelativeResize="0"/>
          <p:nvPr/>
        </p:nvPicPr>
        <p:blipFill>
          <a:blip r:embed="rId3">
            <a:alphaModFix/>
          </a:blip>
          <a:stretch>
            <a:fillRect/>
          </a:stretch>
        </p:blipFill>
        <p:spPr>
          <a:xfrm>
            <a:off x="2438000" y="571025"/>
            <a:ext cx="7316001" cy="3928200"/>
          </a:xfrm>
          <a:prstGeom prst="rect">
            <a:avLst/>
          </a:prstGeom>
          <a:noFill/>
          <a:ln>
            <a:noFill/>
          </a:ln>
        </p:spPr>
      </p:pic>
      <p:sp>
        <p:nvSpPr>
          <p:cNvPr id="151" name="Google Shape;151;g29eff6c3b5a_0_20"/>
          <p:cNvSpPr txBox="1"/>
          <p:nvPr/>
        </p:nvSpPr>
        <p:spPr>
          <a:xfrm>
            <a:off x="1924050" y="4918800"/>
            <a:ext cx="8343900" cy="12867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Istio injects envoy proxies and collects metric</a:t>
            </a:r>
            <a:endParaRPr sz="2300">
              <a:solidFill>
                <a:schemeClr val="dk1"/>
              </a:solidFill>
              <a:latin typeface="Calibri"/>
              <a:ea typeface="Calibri"/>
              <a:cs typeface="Calibri"/>
              <a:sym typeface="Calibri"/>
            </a:endParaRPr>
          </a:p>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Prometheus and grafana use the data from envoy proxies and represent in graphical format and visual representation</a:t>
            </a:r>
            <a:endParaRPr sz="2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52" name="Google Shape;152;g29eff6c3b5a_0_20"/>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53" name="Google Shape;153;g29eff6c3b5a_0_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54" name="Google Shape;154;g29eff6c3b5a_0_20"/>
          <p:cNvPicPr preferRelativeResize="0"/>
          <p:nvPr/>
        </p:nvPicPr>
        <p:blipFill>
          <a:blip r:embed="rId4">
            <a:alphaModFix/>
          </a:blip>
          <a:stretch>
            <a:fillRect/>
          </a:stretch>
        </p:blipFill>
        <p:spPr>
          <a:xfrm>
            <a:off x="10495325" y="0"/>
            <a:ext cx="1696676" cy="772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9f8a7b162e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161" name="Google Shape;161;g29f8a7b162e_1_0"/>
          <p:cNvSpPr txBox="1"/>
          <p:nvPr/>
        </p:nvSpPr>
        <p:spPr>
          <a:xfrm>
            <a:off x="1115575" y="464050"/>
            <a:ext cx="9454800" cy="83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b="1">
                <a:solidFill>
                  <a:schemeClr val="dk1"/>
                </a:solidFill>
                <a:latin typeface="Calibri"/>
                <a:ea typeface="Calibri"/>
                <a:cs typeface="Calibri"/>
                <a:sym typeface="Calibri"/>
              </a:rPr>
              <a:t>Advantages and disadvantages of the proposed approach</a:t>
            </a:r>
            <a:endParaRPr sz="2800">
              <a:solidFill>
                <a:schemeClr val="dk1"/>
              </a:solidFill>
              <a:latin typeface="Calibri"/>
              <a:ea typeface="Calibri"/>
              <a:cs typeface="Calibri"/>
              <a:sym typeface="Calibri"/>
            </a:endParaRPr>
          </a:p>
        </p:txBody>
      </p:sp>
      <p:sp>
        <p:nvSpPr>
          <p:cNvPr id="162" name="Google Shape;162;g29f8a7b162e_1_0"/>
          <p:cNvSpPr txBox="1"/>
          <p:nvPr/>
        </p:nvSpPr>
        <p:spPr>
          <a:xfrm>
            <a:off x="877800" y="1299250"/>
            <a:ext cx="10436400" cy="51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solidFill>
                  <a:schemeClr val="dk1"/>
                </a:solidFill>
                <a:latin typeface="Calibri"/>
                <a:ea typeface="Calibri"/>
                <a:cs typeface="Calibri"/>
                <a:sym typeface="Calibri"/>
              </a:rPr>
              <a:t>Benefits:</a:t>
            </a:r>
            <a:endParaRPr sz="2500" b="1">
              <a:solidFill>
                <a:schemeClr val="dk1"/>
              </a:solidFill>
              <a:latin typeface="Calibri"/>
              <a:ea typeface="Calibri"/>
              <a:cs typeface="Calibri"/>
              <a:sym typeface="Calibri"/>
            </a:endParaRPr>
          </a:p>
          <a:p>
            <a:pPr marL="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Reduces the number of pods allocated</a:t>
            </a:r>
            <a:endParaRPr sz="220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Optimize the cpus usage</a:t>
            </a:r>
            <a:endParaRPr sz="220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Gives more control over the the resources</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r>
              <a:rPr lang="en-US" sz="2500" b="1">
                <a:solidFill>
                  <a:schemeClr val="dk1"/>
                </a:solidFill>
                <a:latin typeface="Calibri"/>
                <a:ea typeface="Calibri"/>
                <a:cs typeface="Calibri"/>
                <a:sym typeface="Calibri"/>
              </a:rPr>
              <a:t>Drawbacks:</a:t>
            </a:r>
            <a:endParaRPr sz="2500" b="1">
              <a:solidFill>
                <a:schemeClr val="dk1"/>
              </a:solidFill>
              <a:latin typeface="Calibri"/>
              <a:ea typeface="Calibri"/>
              <a:cs typeface="Calibri"/>
              <a:sym typeface="Calibri"/>
            </a:endParaRPr>
          </a:p>
          <a:p>
            <a:pPr marL="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Implementing a new entity ie, custom scheduler in the master node adds complexity.</a:t>
            </a:r>
            <a:endParaRPr sz="2200">
              <a:solidFill>
                <a:schemeClr val="dk1"/>
              </a:solidFill>
              <a:latin typeface="Calibri"/>
              <a:ea typeface="Calibri"/>
              <a:cs typeface="Calibri"/>
              <a:sym typeface="Calibri"/>
            </a:endParaRPr>
          </a:p>
          <a:p>
            <a:pPr marL="457200" marR="0" lvl="0" indent="-368300" algn="just" rtl="0">
              <a:lnSpc>
                <a:spcPct val="9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Platform becomes more complicated when multiple solutions are integrated (scaling and optimal cpu utilization – custom scheduler and security and metric monitoring – istio service mesh).</a:t>
            </a:r>
            <a:endParaRPr sz="2800">
              <a:solidFill>
                <a:schemeClr val="dk1"/>
              </a:solidFill>
              <a:latin typeface="Calibri"/>
              <a:ea typeface="Calibri"/>
              <a:cs typeface="Calibri"/>
              <a:sym typeface="Calibri"/>
            </a:endParaRPr>
          </a:p>
        </p:txBody>
      </p:sp>
      <p:sp>
        <p:nvSpPr>
          <p:cNvPr id="163" name="Google Shape;163;g29f8a7b162e_1_0"/>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64" name="Google Shape;164;g29f8a7b162e_1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65" name="Google Shape;165;g29f8a7b162e_1_0"/>
          <p:cNvPicPr preferRelativeResize="0"/>
          <p:nvPr/>
        </p:nvPicPr>
        <p:blipFill>
          <a:blip r:embed="rId3">
            <a:alphaModFix/>
          </a:blip>
          <a:stretch>
            <a:fillRect/>
          </a:stretch>
        </p:blipFill>
        <p:spPr>
          <a:xfrm>
            <a:off x="10495325" y="0"/>
            <a:ext cx="1696676" cy="772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9eff6c3b5a_0_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172" name="Google Shape;172;g29eff6c3b5a_0_45"/>
          <p:cNvPicPr preferRelativeResize="0"/>
          <p:nvPr/>
        </p:nvPicPr>
        <p:blipFill>
          <a:blip r:embed="rId3">
            <a:alphaModFix/>
          </a:blip>
          <a:stretch>
            <a:fillRect/>
          </a:stretch>
        </p:blipFill>
        <p:spPr>
          <a:xfrm>
            <a:off x="1982400" y="1621700"/>
            <a:ext cx="8651699" cy="3614600"/>
          </a:xfrm>
          <a:prstGeom prst="rect">
            <a:avLst/>
          </a:prstGeom>
          <a:noFill/>
          <a:ln>
            <a:noFill/>
          </a:ln>
        </p:spPr>
      </p:pic>
      <p:sp>
        <p:nvSpPr>
          <p:cNvPr id="173" name="Google Shape;173;g29eff6c3b5a_0_45"/>
          <p:cNvSpPr txBox="1"/>
          <p:nvPr/>
        </p:nvSpPr>
        <p:spPr>
          <a:xfrm>
            <a:off x="1059625" y="504400"/>
            <a:ext cx="7685100" cy="600300"/>
          </a:xfrm>
          <a:prstGeom prst="rect">
            <a:avLst/>
          </a:prstGeom>
          <a:noFill/>
          <a:ln>
            <a:noFill/>
          </a:ln>
        </p:spPr>
        <p:txBody>
          <a:bodyPr spcFirstLastPara="1" wrap="square" lIns="91425" tIns="91425" rIns="91425" bIns="91425" anchor="ctr" anchorCtr="0">
            <a:spAutoFit/>
          </a:bodyPr>
          <a:lstStyle/>
          <a:p>
            <a:pPr marL="0" lvl="0" indent="0" algn="just" rtl="0">
              <a:lnSpc>
                <a:spcPct val="90000"/>
              </a:lnSpc>
              <a:spcBef>
                <a:spcPts val="0"/>
              </a:spcBef>
              <a:spcAft>
                <a:spcPts val="0"/>
              </a:spcAft>
              <a:buNone/>
            </a:pPr>
            <a:r>
              <a:rPr lang="en-US" sz="3000" b="1">
                <a:solidFill>
                  <a:schemeClr val="dk1"/>
                </a:solidFill>
                <a:latin typeface="Calibri"/>
                <a:ea typeface="Calibri"/>
                <a:cs typeface="Calibri"/>
                <a:sym typeface="Calibri"/>
              </a:rPr>
              <a:t>Design Approach</a:t>
            </a:r>
            <a:endParaRPr sz="2500">
              <a:solidFill>
                <a:schemeClr val="dk1"/>
              </a:solidFill>
              <a:latin typeface="Calibri"/>
              <a:ea typeface="Calibri"/>
              <a:cs typeface="Calibri"/>
              <a:sym typeface="Calibri"/>
            </a:endParaRPr>
          </a:p>
        </p:txBody>
      </p:sp>
      <p:sp>
        <p:nvSpPr>
          <p:cNvPr id="174" name="Google Shape;174;g29eff6c3b5a_0_45"/>
          <p:cNvSpPr txBox="1"/>
          <p:nvPr/>
        </p:nvSpPr>
        <p:spPr>
          <a:xfrm>
            <a:off x="2485350" y="5578225"/>
            <a:ext cx="7221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latin typeface="Calibri"/>
                <a:ea typeface="Calibri"/>
                <a:cs typeface="Calibri"/>
                <a:sym typeface="Calibri"/>
              </a:rPr>
              <a:t>Deploying e-commerce applications on kubernetes cluster</a:t>
            </a:r>
            <a:endParaRPr sz="2800">
              <a:solidFill>
                <a:schemeClr val="dk1"/>
              </a:solidFill>
              <a:latin typeface="Calibri"/>
              <a:ea typeface="Calibri"/>
              <a:cs typeface="Calibri"/>
              <a:sym typeface="Calibri"/>
            </a:endParaRPr>
          </a:p>
        </p:txBody>
      </p:sp>
      <p:sp>
        <p:nvSpPr>
          <p:cNvPr id="175" name="Google Shape;175;g29eff6c3b5a_0_45"/>
          <p:cNvSpPr txBox="1"/>
          <p:nvPr/>
        </p:nvSpPr>
        <p:spPr>
          <a:xfrm>
            <a:off x="76201" y="6311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200"/>
              <a:buFont typeface="Arial"/>
              <a:buNone/>
            </a:pPr>
            <a:r>
              <a:rPr lang="en-US" sz="1200">
                <a:solidFill>
                  <a:srgbClr val="888888"/>
                </a:solidFill>
              </a:rPr>
              <a:t>Deploy microservices on kubernetes cluster and improve scalability using custom scheduler</a:t>
            </a:r>
            <a:endParaRPr sz="1200" b="0" i="0" u="none" strike="noStrike" cap="none">
              <a:solidFill>
                <a:srgbClr val="888888"/>
              </a:solidFill>
              <a:latin typeface="Arial"/>
              <a:ea typeface="Arial"/>
              <a:cs typeface="Arial"/>
              <a:sym typeface="Arial"/>
            </a:endParaRPr>
          </a:p>
        </p:txBody>
      </p:sp>
      <p:sp>
        <p:nvSpPr>
          <p:cNvPr id="176" name="Google Shape;176;g29eff6c3b5a_0_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Veena_Adarsh_Suchit_Yuvaraj</a:t>
            </a:r>
            <a:endParaRPr/>
          </a:p>
        </p:txBody>
      </p:sp>
      <p:pic>
        <p:nvPicPr>
          <p:cNvPr id="177" name="Google Shape;177;g29eff6c3b5a_0_45"/>
          <p:cNvPicPr preferRelativeResize="0"/>
          <p:nvPr/>
        </p:nvPicPr>
        <p:blipFill>
          <a:blip r:embed="rId4">
            <a:alphaModFix/>
          </a:blip>
          <a:stretch>
            <a:fillRect/>
          </a:stretch>
        </p:blipFill>
        <p:spPr>
          <a:xfrm>
            <a:off x="10495325" y="0"/>
            <a:ext cx="1696676" cy="772951"/>
          </a:xfrm>
          <a:prstGeom prst="rect">
            <a:avLst/>
          </a:prstGeom>
          <a:noFill/>
          <a:ln>
            <a:noFill/>
          </a:ln>
        </p:spPr>
      </p:pic>
      <p:sp>
        <p:nvSpPr>
          <p:cNvPr id="178" name="Google Shape;178;g29eff6c3b5a_0_45"/>
          <p:cNvSpPr txBox="1"/>
          <p:nvPr/>
        </p:nvSpPr>
        <p:spPr>
          <a:xfrm>
            <a:off x="4930575" y="876100"/>
            <a:ext cx="3485100" cy="531000"/>
          </a:xfrm>
          <a:prstGeom prst="rect">
            <a:avLst/>
          </a:prstGeom>
          <a:noFill/>
          <a:ln>
            <a:noFill/>
          </a:ln>
        </p:spPr>
        <p:txBody>
          <a:bodyPr spcFirstLastPara="1" wrap="square" lIns="91425" tIns="91425" rIns="91425" bIns="91425" anchor="t" anchorCtr="0">
            <a:normAutofit/>
          </a:bodyPr>
          <a:lstStyle/>
          <a:p>
            <a:pPr marL="0" lvl="0" indent="0" algn="just" rtl="0">
              <a:lnSpc>
                <a:spcPct val="90000"/>
              </a:lnSpc>
              <a:spcBef>
                <a:spcPts val="480"/>
              </a:spcBef>
              <a:spcAft>
                <a:spcPts val="0"/>
              </a:spcAft>
              <a:buNone/>
            </a:pPr>
            <a:r>
              <a:rPr lang="en-US" sz="2500">
                <a:solidFill>
                  <a:schemeClr val="dk1"/>
                </a:solidFill>
                <a:latin typeface="Calibri"/>
                <a:ea typeface="Calibri"/>
                <a:cs typeface="Calibri"/>
                <a:sym typeface="Calibri"/>
              </a:rPr>
              <a:t>Deployment Diagrams</a:t>
            </a:r>
            <a:endParaRPr sz="25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1919</Words>
  <Application>Microsoft Office PowerPoint</Application>
  <PresentationFormat>Widescreen</PresentationFormat>
  <Paragraphs>263</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Times New Roman</vt:lpstr>
      <vt:lpstr>Trebuchet MS</vt:lpstr>
      <vt:lpstr>Office Theme</vt:lpstr>
      <vt:lpstr>PowerPoint Presentation</vt:lpstr>
      <vt:lpstr>Team Roles and Responsibilities</vt:lpstr>
      <vt:lpstr>Summary of Requirements and Design</vt:lpstr>
      <vt:lpstr>Design Constraints &amp; Dependencies</vt:lpstr>
      <vt:lpstr>Design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Plan and Strategy</vt:lpstr>
      <vt:lpstr>PowerPoint Presentation</vt:lpstr>
      <vt:lpstr>Results and Discussion</vt:lpstr>
      <vt:lpstr>Result and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Adarsh Kumar</cp:lastModifiedBy>
  <cp:revision>11</cp:revision>
  <dcterms:created xsi:type="dcterms:W3CDTF">2023-02-02T07:40:50Z</dcterms:created>
  <dcterms:modified xsi:type="dcterms:W3CDTF">2023-12-01T13:41:09Z</dcterms:modified>
</cp:coreProperties>
</file>